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81" r:id="rId4"/>
  </p:sldMasterIdLst>
  <p:notesMasterIdLst>
    <p:notesMasterId r:id="rId63"/>
  </p:notesMasterIdLst>
  <p:handoutMasterIdLst>
    <p:handoutMasterId r:id="rId64"/>
  </p:handoutMasterIdLst>
  <p:sldIdLst>
    <p:sldId id="407" r:id="rId5"/>
    <p:sldId id="452" r:id="rId6"/>
    <p:sldId id="429" r:id="rId7"/>
    <p:sldId id="451" r:id="rId8"/>
    <p:sldId id="470" r:id="rId9"/>
    <p:sldId id="450" r:id="rId10"/>
    <p:sldId id="430" r:id="rId11"/>
    <p:sldId id="357" r:id="rId12"/>
    <p:sldId id="471" r:id="rId13"/>
    <p:sldId id="409" r:id="rId14"/>
    <p:sldId id="410" r:id="rId15"/>
    <p:sldId id="384" r:id="rId16"/>
    <p:sldId id="406" r:id="rId17"/>
    <p:sldId id="405" r:id="rId18"/>
    <p:sldId id="472" r:id="rId19"/>
    <p:sldId id="432" r:id="rId20"/>
    <p:sldId id="469" r:id="rId21"/>
    <p:sldId id="453" r:id="rId22"/>
    <p:sldId id="454" r:id="rId23"/>
    <p:sldId id="455" r:id="rId24"/>
    <p:sldId id="456" r:id="rId25"/>
    <p:sldId id="457" r:id="rId26"/>
    <p:sldId id="448" r:id="rId27"/>
    <p:sldId id="414" r:id="rId28"/>
    <p:sldId id="473" r:id="rId29"/>
    <p:sldId id="400" r:id="rId30"/>
    <p:sldId id="422" r:id="rId31"/>
    <p:sldId id="401" r:id="rId32"/>
    <p:sldId id="415" r:id="rId33"/>
    <p:sldId id="417" r:id="rId34"/>
    <p:sldId id="416" r:id="rId35"/>
    <p:sldId id="423" r:id="rId36"/>
    <p:sldId id="474" r:id="rId37"/>
    <p:sldId id="468" r:id="rId38"/>
    <p:sldId id="458" r:id="rId39"/>
    <p:sldId id="459" r:id="rId40"/>
    <p:sldId id="464" r:id="rId41"/>
    <p:sldId id="462" r:id="rId42"/>
    <p:sldId id="466" r:id="rId43"/>
    <p:sldId id="475" r:id="rId44"/>
    <p:sldId id="477" r:id="rId45"/>
    <p:sldId id="460" r:id="rId46"/>
    <p:sldId id="484" r:id="rId47"/>
    <p:sldId id="461" r:id="rId48"/>
    <p:sldId id="463" r:id="rId49"/>
    <p:sldId id="479" r:id="rId50"/>
    <p:sldId id="465" r:id="rId51"/>
    <p:sldId id="481" r:id="rId52"/>
    <p:sldId id="482" r:id="rId53"/>
    <p:sldId id="467" r:id="rId54"/>
    <p:sldId id="476" r:id="rId55"/>
    <p:sldId id="478" r:id="rId56"/>
    <p:sldId id="480" r:id="rId57"/>
    <p:sldId id="485" r:id="rId58"/>
    <p:sldId id="486" r:id="rId59"/>
    <p:sldId id="487" r:id="rId60"/>
    <p:sldId id="488" r:id="rId61"/>
    <p:sldId id="348" r:id="rId62"/>
  </p:sldIdLst>
  <p:sldSz cx="9144000" cy="6858000" type="screen4x3"/>
  <p:notesSz cx="7010400" cy="9296400"/>
  <p:defaultTextStyle>
    <a:defPPr>
      <a:defRPr lang="en-US"/>
    </a:defPPr>
    <a:lvl1pPr algn="l" rtl="0" fontAlgn="base">
      <a:spcBef>
        <a:spcPct val="0"/>
      </a:spcBef>
      <a:spcAft>
        <a:spcPct val="0"/>
      </a:spcAft>
      <a:defRPr sz="2400" b="1"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pitchFamily="34" charset="-128"/>
        <a:cs typeface="+mn-cs"/>
      </a:defRPr>
    </a:lvl5pPr>
    <a:lvl6pPr marL="2286000" algn="l" defTabSz="914400" rtl="0" eaLnBrk="1" latinLnBrk="0" hangingPunct="1">
      <a:defRPr sz="2400" b="1" kern="1200">
        <a:solidFill>
          <a:schemeClr val="tx1"/>
        </a:solidFill>
        <a:latin typeface="Arial" charset="0"/>
        <a:ea typeface="ＭＳ Ｐゴシック" pitchFamily="34" charset="-128"/>
        <a:cs typeface="+mn-cs"/>
      </a:defRPr>
    </a:lvl6pPr>
    <a:lvl7pPr marL="2743200" algn="l" defTabSz="914400" rtl="0" eaLnBrk="1" latinLnBrk="0" hangingPunct="1">
      <a:defRPr sz="2400" b="1" kern="1200">
        <a:solidFill>
          <a:schemeClr val="tx1"/>
        </a:solidFill>
        <a:latin typeface="Arial" charset="0"/>
        <a:ea typeface="ＭＳ Ｐゴシック" pitchFamily="34" charset="-128"/>
        <a:cs typeface="+mn-cs"/>
      </a:defRPr>
    </a:lvl7pPr>
    <a:lvl8pPr marL="3200400" algn="l" defTabSz="914400" rtl="0" eaLnBrk="1" latinLnBrk="0" hangingPunct="1">
      <a:defRPr sz="2400" b="1" kern="1200">
        <a:solidFill>
          <a:schemeClr val="tx1"/>
        </a:solidFill>
        <a:latin typeface="Arial" charset="0"/>
        <a:ea typeface="ＭＳ Ｐゴシック" pitchFamily="34" charset="-128"/>
        <a:cs typeface="+mn-cs"/>
      </a:defRPr>
    </a:lvl8pPr>
    <a:lvl9pPr marL="3657600" algn="l" defTabSz="914400" rtl="0" eaLnBrk="1" latinLnBrk="0" hangingPunct="1">
      <a:defRPr sz="2400" b="1"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24882E"/>
    <a:srgbClr val="55B738"/>
    <a:srgbClr val="292929"/>
    <a:srgbClr val="45932D"/>
    <a:srgbClr val="D6A300"/>
    <a:srgbClr val="217D2A"/>
    <a:srgbClr val="134575"/>
    <a:srgbClr val="1E7226"/>
    <a:srgbClr val="134F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57" autoAdjust="0"/>
    <p:restoredTop sz="94624" autoAdjust="0"/>
  </p:normalViewPr>
  <p:slideViewPr>
    <p:cSldViewPr snapToGrid="0">
      <p:cViewPr>
        <p:scale>
          <a:sx n="75" d="100"/>
          <a:sy n="75" d="100"/>
        </p:scale>
        <p:origin x="-1566" y="132"/>
      </p:cViewPr>
      <p:guideLst>
        <p:guide orient="horz" pos="570"/>
        <p:guide orient="horz" pos="4185"/>
        <p:guide orient="horz" pos="722"/>
        <p:guide orient="horz" pos="2020"/>
        <p:guide orient="horz" pos="858"/>
        <p:guide pos="2784"/>
        <p:guide pos="158"/>
        <p:guide pos="5606"/>
        <p:guide pos="286"/>
        <p:guide pos="5478"/>
        <p:guide pos="41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2" d="100"/>
          <a:sy n="52" d="100"/>
        </p:scale>
        <p:origin x="-2892" y="-108"/>
      </p:cViewPr>
      <p:guideLst>
        <p:guide orient="horz" pos="2928"/>
        <p:guide pos="2208"/>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7840" cy="46482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25603" name="Rectangle 3"/>
          <p:cNvSpPr>
            <a:spLocks noGrp="1" noChangeArrowheads="1"/>
          </p:cNvSpPr>
          <p:nvPr>
            <p:ph type="dt" sz="quarter" idx="1"/>
          </p:nvPr>
        </p:nvSpPr>
        <p:spPr bwMode="auto">
          <a:xfrm>
            <a:off x="3972560" y="0"/>
            <a:ext cx="3037840" cy="46482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25604" name="Rectangle 4"/>
          <p:cNvSpPr>
            <a:spLocks noGrp="1" noChangeArrowheads="1"/>
          </p:cNvSpPr>
          <p:nvPr>
            <p:ph type="ftr" sz="quarter" idx="2"/>
          </p:nvPr>
        </p:nvSpPr>
        <p:spPr bwMode="auto">
          <a:xfrm>
            <a:off x="0" y="8831580"/>
            <a:ext cx="3037840" cy="464820"/>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25605" name="Rectangle 5"/>
          <p:cNvSpPr>
            <a:spLocks noGrp="1" noChangeArrowheads="1"/>
          </p:cNvSpPr>
          <p:nvPr>
            <p:ph type="sldNum" sz="quarter" idx="3"/>
          </p:nvPr>
        </p:nvSpPr>
        <p:spPr bwMode="auto">
          <a:xfrm>
            <a:off x="3972560" y="8831580"/>
            <a:ext cx="3037840" cy="464820"/>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eaLnBrk="0" hangingPunct="0">
              <a:defRPr sz="1200" b="0">
                <a:ea typeface="ＭＳ Ｐゴシック" charset="-128"/>
              </a:defRPr>
            </a:lvl1pPr>
          </a:lstStyle>
          <a:p>
            <a:pPr>
              <a:defRPr/>
            </a:pPr>
            <a:fld id="{5710615D-2E6B-42E7-8068-11885147DE40}" type="slidenum">
              <a:rPr lang="en-US"/>
              <a:pPr>
                <a:defRPr/>
              </a:pPr>
              <a:t>‹#›</a:t>
            </a:fld>
            <a:endParaRPr lang="en-US" dirty="0"/>
          </a:p>
        </p:txBody>
      </p:sp>
    </p:spTree>
    <p:extLst>
      <p:ext uri="{BB962C8B-B14F-4D97-AF65-F5344CB8AC3E}">
        <p14:creationId xmlns:p14="http://schemas.microsoft.com/office/powerpoint/2010/main" val="18213309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37840" cy="46482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3075" name="Rectangle 3"/>
          <p:cNvSpPr>
            <a:spLocks noGrp="1" noChangeArrowheads="1"/>
          </p:cNvSpPr>
          <p:nvPr>
            <p:ph type="dt" idx="1"/>
          </p:nvPr>
        </p:nvSpPr>
        <p:spPr bwMode="auto">
          <a:xfrm>
            <a:off x="3972560" y="0"/>
            <a:ext cx="3037840" cy="46482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59396" name="Placeholder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34720" y="4415790"/>
            <a:ext cx="5140960" cy="4183380"/>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831580"/>
            <a:ext cx="3037840" cy="464820"/>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3079" name="Rectangle 7"/>
          <p:cNvSpPr>
            <a:spLocks noGrp="1" noChangeArrowheads="1"/>
          </p:cNvSpPr>
          <p:nvPr>
            <p:ph type="sldNum" sz="quarter" idx="5"/>
          </p:nvPr>
        </p:nvSpPr>
        <p:spPr bwMode="auto">
          <a:xfrm>
            <a:off x="3972560" y="8831580"/>
            <a:ext cx="3037840" cy="464820"/>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eaLnBrk="0" hangingPunct="0">
              <a:defRPr sz="1200" b="0">
                <a:ea typeface="ＭＳ Ｐゴシック" charset="-128"/>
              </a:defRPr>
            </a:lvl1pPr>
          </a:lstStyle>
          <a:p>
            <a:pPr>
              <a:defRPr/>
            </a:pPr>
            <a:fld id="{679F73DE-88C8-4851-AADD-C0A86F3465C6}" type="slidenum">
              <a:rPr lang="en-US"/>
              <a:pPr>
                <a:defRPr/>
              </a:pPr>
              <a:t>‹#›</a:t>
            </a:fld>
            <a:endParaRPr lang="en-US" dirty="0"/>
          </a:p>
        </p:txBody>
      </p:sp>
    </p:spTree>
    <p:extLst>
      <p:ext uri="{BB962C8B-B14F-4D97-AF65-F5344CB8AC3E}">
        <p14:creationId xmlns:p14="http://schemas.microsoft.com/office/powerpoint/2010/main" val="15312052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ＭＳ Ｐゴシック" pitchFamily="-12" charset="-128"/>
      </a:defRPr>
    </a:lvl1pPr>
    <a:lvl2pPr marL="4572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2pPr>
    <a:lvl3pPr marL="9144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3pPr>
    <a:lvl4pPr marL="13716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4pPr>
    <a:lvl5pPr marL="18288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4" name="Picture 4" descr="11.jpg"/>
          <p:cNvPicPr>
            <a:picLocks noChangeAspect="1"/>
          </p:cNvPicPr>
          <p:nvPr userDrawn="1"/>
        </p:nvPicPr>
        <p:blipFill>
          <a:blip r:embed="rId2"/>
          <a:srcRect/>
          <a:stretch>
            <a:fillRect/>
          </a:stretch>
        </p:blipFill>
        <p:spPr bwMode="auto">
          <a:xfrm>
            <a:off x="0" y="3429000"/>
            <a:ext cx="5200650" cy="3432175"/>
          </a:xfrm>
          <a:prstGeom prst="rect">
            <a:avLst/>
          </a:prstGeom>
          <a:noFill/>
          <a:ln w="9525">
            <a:noFill/>
            <a:miter lim="800000"/>
            <a:headEnd/>
            <a:tailEnd/>
          </a:ln>
        </p:spPr>
      </p:pic>
      <p:pic>
        <p:nvPicPr>
          <p:cNvPr id="5" name="Picture 9" descr="Cognizant_36x84_04D.png"/>
          <p:cNvPicPr>
            <a:picLocks noChangeAspect="1"/>
          </p:cNvPicPr>
          <p:nvPr userDrawn="1"/>
        </p:nvPicPr>
        <p:blipFill>
          <a:blip r:embed="rId3"/>
          <a:srcRect/>
          <a:stretch>
            <a:fillRect/>
          </a:stretch>
        </p:blipFill>
        <p:spPr bwMode="auto">
          <a:xfrm>
            <a:off x="200025" y="0"/>
            <a:ext cx="557213" cy="3492500"/>
          </a:xfrm>
          <a:prstGeom prst="rect">
            <a:avLst/>
          </a:prstGeom>
          <a:noFill/>
          <a:ln w="9525">
            <a:noFill/>
            <a:miter lim="800000"/>
            <a:headEnd/>
            <a:tailEnd/>
          </a:ln>
        </p:spPr>
      </p:pic>
      <p:pic>
        <p:nvPicPr>
          <p:cNvPr id="6" name="Picture 7" descr="side_circles.png"/>
          <p:cNvPicPr>
            <a:picLocks noChangeAspect="1"/>
          </p:cNvPicPr>
          <p:nvPr userDrawn="1"/>
        </p:nvPicPr>
        <p:blipFill>
          <a:blip r:embed="rId4"/>
          <a:srcRect/>
          <a:stretch>
            <a:fillRect/>
          </a:stretch>
        </p:blipFill>
        <p:spPr bwMode="auto">
          <a:xfrm>
            <a:off x="8882063" y="1981200"/>
            <a:ext cx="261937" cy="2578100"/>
          </a:xfrm>
          <a:prstGeom prst="rect">
            <a:avLst/>
          </a:prstGeom>
          <a:noFill/>
          <a:ln w="9525">
            <a:noFill/>
            <a:miter lim="800000"/>
            <a:headEnd/>
            <a:tailEnd/>
          </a:ln>
        </p:spPr>
      </p:pic>
      <p:pic>
        <p:nvPicPr>
          <p:cNvPr id="7" name="Picture 3" descr="C:\Users\288718\Desktop\1.png"/>
          <p:cNvPicPr>
            <a:picLocks noChangeAspect="1" noChangeArrowheads="1"/>
          </p:cNvPicPr>
          <p:nvPr userDrawn="1"/>
        </p:nvPicPr>
        <p:blipFill>
          <a:blip r:embed="rId5"/>
          <a:srcRect/>
          <a:stretch>
            <a:fillRect/>
          </a:stretch>
        </p:blipFill>
        <p:spPr bwMode="auto">
          <a:xfrm>
            <a:off x="6619875" y="6235700"/>
            <a:ext cx="2271713" cy="395288"/>
          </a:xfrm>
          <a:prstGeom prst="rect">
            <a:avLst/>
          </a:prstGeom>
          <a:noFill/>
          <a:ln w="9525">
            <a:noFill/>
            <a:miter lim="800000"/>
            <a:headEnd/>
            <a:tailEnd/>
          </a:ln>
        </p:spPr>
      </p:pic>
      <p:sp>
        <p:nvSpPr>
          <p:cNvPr id="16" name="Rectangle 3"/>
          <p:cNvSpPr>
            <a:spLocks noGrp="1" noChangeArrowheads="1"/>
          </p:cNvSpPr>
          <p:nvPr>
            <p:ph type="subTitle" idx="1"/>
          </p:nvPr>
        </p:nvSpPr>
        <p:spPr>
          <a:xfrm>
            <a:off x="1816100" y="3365500"/>
            <a:ext cx="5181600" cy="368300"/>
          </a:xfrm>
        </p:spPr>
        <p:txBody>
          <a:bodyPr lIns="0" tIns="0" rIns="0" bIns="0"/>
          <a:lstStyle>
            <a:lvl1pPr marL="0" indent="0">
              <a:defRPr sz="2400">
                <a:solidFill>
                  <a:srgbClr val="3E9AC0"/>
                </a:solidFill>
                <a:latin typeface="Calibri" pitchFamily="34" charset="0"/>
                <a:cs typeface="Calibri" pitchFamily="34" charset="0"/>
              </a:defRPr>
            </a:lvl1pPr>
          </a:lstStyle>
          <a:p>
            <a:r>
              <a:rPr lang="en-US" dirty="0" smtClean="0"/>
              <a:t>Click to edit Master subtitle style</a:t>
            </a:r>
            <a:endParaRPr lang="en-US" dirty="0"/>
          </a:p>
        </p:txBody>
      </p:sp>
      <p:sp>
        <p:nvSpPr>
          <p:cNvPr id="17" name="Rectangle 2"/>
          <p:cNvSpPr>
            <a:spLocks noGrp="1" noChangeArrowheads="1"/>
          </p:cNvSpPr>
          <p:nvPr>
            <p:ph type="ctrTitle"/>
          </p:nvPr>
        </p:nvSpPr>
        <p:spPr>
          <a:xfrm>
            <a:off x="1816100" y="2047875"/>
            <a:ext cx="6045200" cy="1241425"/>
          </a:xfrm>
        </p:spPr>
        <p:txBody>
          <a:bodyPr anchor="ctr"/>
          <a:lstStyle>
            <a:lvl1pPr marL="0" marR="0" indent="0" algn="l" defTabSz="914400" rtl="0" eaLnBrk="0" fontAlgn="base" latinLnBrk="0" hangingPunct="0">
              <a:lnSpc>
                <a:spcPct val="100000"/>
              </a:lnSpc>
              <a:spcBef>
                <a:spcPct val="0"/>
              </a:spcBef>
              <a:spcAft>
                <a:spcPct val="0"/>
              </a:spcAft>
              <a:buClrTx/>
              <a:buSzTx/>
              <a:buFontTx/>
              <a:buNone/>
              <a:tabLst/>
              <a:defRPr sz="4000" b="1">
                <a:solidFill>
                  <a:schemeClr val="tx1"/>
                </a:solidFill>
                <a:latin typeface="Calibri" pitchFamily="34" charset="0"/>
                <a:cs typeface="Calibri" pitchFamily="34" charset="0"/>
              </a:defRPr>
            </a:lvl1pPr>
          </a:lstStyle>
          <a:p>
            <a:r>
              <a:rPr lang="en-US" smtClean="0"/>
              <a:t>Click to edit Master title style</a:t>
            </a:r>
            <a:endParaRPr lang="en-US" dirty="0"/>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4" descr="C:\Users\288718\Desktop\1.png"/>
          <p:cNvPicPr>
            <a:picLocks noChangeAspect="1" noChangeArrowheads="1"/>
          </p:cNvPicPr>
          <p:nvPr userDrawn="1"/>
        </p:nvPicPr>
        <p:blipFill>
          <a:blip r:embed="rId2"/>
          <a:srcRect/>
          <a:stretch>
            <a:fillRect/>
          </a:stretch>
        </p:blipFill>
        <p:spPr bwMode="auto">
          <a:xfrm>
            <a:off x="6619875" y="6235700"/>
            <a:ext cx="2271713" cy="395288"/>
          </a:xfrm>
          <a:prstGeom prst="rect">
            <a:avLst/>
          </a:prstGeom>
          <a:noFill/>
          <a:ln w="9525">
            <a:noFill/>
            <a:miter lim="800000"/>
            <a:headEnd/>
            <a:tailEnd/>
          </a:ln>
        </p:spPr>
      </p:pic>
      <p:cxnSp>
        <p:nvCxnSpPr>
          <p:cNvPr id="5" name="Straight Connector 4"/>
          <p:cNvCxnSpPr/>
          <p:nvPr userDrawn="1"/>
        </p:nvCxnSpPr>
        <p:spPr bwMode="auto">
          <a:xfrm>
            <a:off x="440377" y="738188"/>
            <a:ext cx="8242300" cy="0"/>
          </a:xfrm>
          <a:prstGeom prst="line">
            <a:avLst/>
          </a:prstGeom>
          <a:solidFill>
            <a:schemeClr val="accent1"/>
          </a:solidFill>
          <a:ln w="9525" cap="flat" cmpd="sng" algn="ctr">
            <a:gradFill flip="none" rotWithShape="1">
              <a:gsLst>
                <a:gs pos="10000">
                  <a:schemeClr val="bg1">
                    <a:lumMod val="85000"/>
                    <a:alpha val="0"/>
                  </a:schemeClr>
                </a:gs>
                <a:gs pos="60000">
                  <a:schemeClr val="bg1">
                    <a:lumMod val="65000"/>
                    <a:alpha val="38000"/>
                  </a:schemeClr>
                </a:gs>
              </a:gsLst>
              <a:path path="circle">
                <a:fillToRect l="100000" t="100000"/>
              </a:path>
              <a:tileRect r="-100000" b="-100000"/>
            </a:gradFill>
            <a:prstDash val="solid"/>
            <a:round/>
            <a:headEnd type="none" w="med" len="med"/>
            <a:tailEnd type="none" w="med" len="med"/>
          </a:ln>
          <a:effectLst/>
        </p:spPr>
      </p:cxnSp>
      <p:sp>
        <p:nvSpPr>
          <p:cNvPr id="9" name="Title 1"/>
          <p:cNvSpPr>
            <a:spLocks noGrp="1"/>
          </p:cNvSpPr>
          <p:nvPr>
            <p:ph type="title"/>
          </p:nvPr>
        </p:nvSpPr>
        <p:spPr>
          <a:xfrm>
            <a:off x="431800" y="406400"/>
            <a:ext cx="5486400" cy="495300"/>
          </a:xfrm>
        </p:spPr>
        <p:txBody>
          <a:bodyPr/>
          <a:lstStyle>
            <a:lvl1pPr>
              <a:defRPr b="0">
                <a:solidFill>
                  <a:srgbClr val="3D96AC"/>
                </a:solidFill>
                <a:latin typeface="Calibri" pitchFamily="34" charset="0"/>
                <a:cs typeface="Calibri" pitchFamily="34" charset="0"/>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descr="C:\Users\288718\Desktop\1.png"/>
          <p:cNvPicPr>
            <a:picLocks noChangeAspect="1" noChangeArrowheads="1"/>
          </p:cNvPicPr>
          <p:nvPr userDrawn="1"/>
        </p:nvPicPr>
        <p:blipFill>
          <a:blip r:embed="rId2"/>
          <a:srcRect/>
          <a:stretch>
            <a:fillRect/>
          </a:stretch>
        </p:blipFill>
        <p:spPr bwMode="auto">
          <a:xfrm>
            <a:off x="6619875" y="6235700"/>
            <a:ext cx="2271713" cy="395288"/>
          </a:xfrm>
          <a:prstGeom prst="rect">
            <a:avLst/>
          </a:prstGeom>
          <a:noFill/>
          <a:ln w="9525">
            <a:noFill/>
            <a:miter lim="800000"/>
            <a:headEnd/>
            <a:tailEnd/>
          </a:ln>
        </p:spPr>
      </p:pic>
      <p:cxnSp>
        <p:nvCxnSpPr>
          <p:cNvPr id="7" name="Straight Connector 6"/>
          <p:cNvCxnSpPr/>
          <p:nvPr userDrawn="1"/>
        </p:nvCxnSpPr>
        <p:spPr bwMode="auto">
          <a:xfrm>
            <a:off x="440377" y="738188"/>
            <a:ext cx="8242300" cy="0"/>
          </a:xfrm>
          <a:prstGeom prst="line">
            <a:avLst/>
          </a:prstGeom>
          <a:solidFill>
            <a:schemeClr val="accent1"/>
          </a:solidFill>
          <a:ln w="9525" cap="flat" cmpd="sng" algn="ctr">
            <a:gradFill flip="none" rotWithShape="1">
              <a:gsLst>
                <a:gs pos="10000">
                  <a:schemeClr val="bg1">
                    <a:lumMod val="85000"/>
                    <a:alpha val="0"/>
                  </a:schemeClr>
                </a:gs>
                <a:gs pos="60000">
                  <a:schemeClr val="bg1">
                    <a:lumMod val="65000"/>
                    <a:alpha val="38000"/>
                  </a:schemeClr>
                </a:gs>
              </a:gsLst>
              <a:path path="circle">
                <a:fillToRect l="100000" t="100000"/>
              </a:path>
              <a:tileRect r="-100000" b="-100000"/>
            </a:gradFill>
            <a:prstDash val="solid"/>
            <a:round/>
            <a:headEnd type="none" w="med" len="med"/>
            <a:tailEnd type="none" w="med" len="med"/>
          </a:ln>
          <a:effectLst/>
        </p:spPr>
      </p:cxnSp>
      <p:sp>
        <p:nvSpPr>
          <p:cNvPr id="2" name="Title 1"/>
          <p:cNvSpPr>
            <a:spLocks noGrp="1"/>
          </p:cNvSpPr>
          <p:nvPr>
            <p:ph type="title"/>
          </p:nvPr>
        </p:nvSpPr>
        <p:spPr>
          <a:xfrm>
            <a:off x="431800" y="406400"/>
            <a:ext cx="5486400" cy="495300"/>
          </a:xfrm>
        </p:spPr>
        <p:txBody>
          <a:bodyPr/>
          <a:lstStyle>
            <a:lvl1pPr>
              <a:defRPr b="0">
                <a:solidFill>
                  <a:srgbClr val="3D96AC"/>
                </a:solidFill>
                <a:latin typeface="Calibri" pitchFamily="34" charset="0"/>
                <a:cs typeface="Calibri" pitchFamily="34" charset="0"/>
              </a:defRPr>
            </a:lvl1pPr>
          </a:lstStyle>
          <a:p>
            <a:r>
              <a:rPr lang="en-US" smtClean="0"/>
              <a:t>Click to edit Master title style</a:t>
            </a:r>
            <a:endParaRPr lang="en-US" dirty="0"/>
          </a:p>
        </p:txBody>
      </p:sp>
      <p:sp>
        <p:nvSpPr>
          <p:cNvPr id="9" name="Content Placeholder 2"/>
          <p:cNvSpPr>
            <a:spLocks noGrp="1"/>
          </p:cNvSpPr>
          <p:nvPr>
            <p:ph idx="1"/>
          </p:nvPr>
        </p:nvSpPr>
        <p:spPr>
          <a:xfrm>
            <a:off x="454025" y="1320799"/>
            <a:ext cx="8242300" cy="4778375"/>
          </a:xfrm>
        </p:spPr>
        <p:txBody>
          <a:bodyPr/>
          <a:lstStyle>
            <a:lvl1pPr>
              <a:defRPr>
                <a:solidFill>
                  <a:schemeClr val="tx1">
                    <a:lumMod val="75000"/>
                    <a:lumOff val="25000"/>
                  </a:schemeClr>
                </a:solidFill>
                <a:latin typeface="Calibri" pitchFamily="34" charset="0"/>
                <a:cs typeface="Calibri" pitchFamily="34" charset="0"/>
              </a:defRPr>
            </a:lvl1pPr>
            <a:lvl2pPr>
              <a:defRPr>
                <a:solidFill>
                  <a:schemeClr val="tx1">
                    <a:lumMod val="65000"/>
                    <a:lumOff val="35000"/>
                  </a:schemeClr>
                </a:solidFill>
                <a:latin typeface="Calibri" pitchFamily="34" charset="0"/>
                <a:cs typeface="Calibri" pitchFamily="34" charset="0"/>
              </a:defRPr>
            </a:lvl2pPr>
            <a:lvl3pPr>
              <a:defRPr>
                <a:solidFill>
                  <a:schemeClr val="tx1">
                    <a:lumMod val="50000"/>
                    <a:lumOff val="50000"/>
                  </a:schemeClr>
                </a:solidFill>
                <a:latin typeface="Calibri" pitchFamily="34" charset="0"/>
                <a:cs typeface="Calibri" pitchFamily="34" charset="0"/>
              </a:defRPr>
            </a:lvl3pPr>
            <a:lvl4pPr>
              <a:defRPr>
                <a:solidFill>
                  <a:schemeClr val="tx1">
                    <a:lumMod val="50000"/>
                    <a:lumOff val="50000"/>
                  </a:schemeClr>
                </a:solidFill>
                <a:latin typeface="Calibri" pitchFamily="34" charset="0"/>
                <a:cs typeface="Calibri" pitchFamily="34" charset="0"/>
              </a:defRPr>
            </a:lvl4pPr>
            <a:lvl5pPr>
              <a:defRPr>
                <a:solidFill>
                  <a:schemeClr val="tx1">
                    <a:lumMod val="50000"/>
                    <a:lumOff val="50000"/>
                  </a:schemeClr>
                </a:solidFill>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4" name="Picture 4" descr="22.jpg"/>
          <p:cNvPicPr>
            <a:picLocks noChangeAspect="1"/>
          </p:cNvPicPr>
          <p:nvPr userDrawn="1"/>
        </p:nvPicPr>
        <p:blipFill>
          <a:blip r:embed="rId2"/>
          <a:srcRect/>
          <a:stretch>
            <a:fillRect/>
          </a:stretch>
        </p:blipFill>
        <p:spPr bwMode="auto">
          <a:xfrm>
            <a:off x="7556997" y="0"/>
            <a:ext cx="1589669" cy="1612900"/>
          </a:xfrm>
          <a:prstGeom prst="rect">
            <a:avLst/>
          </a:prstGeom>
          <a:noFill/>
          <a:ln w="9525">
            <a:noFill/>
            <a:miter lim="800000"/>
            <a:headEnd/>
            <a:tailEnd/>
          </a:ln>
        </p:spPr>
      </p:pic>
      <p:cxnSp>
        <p:nvCxnSpPr>
          <p:cNvPr id="5" name="Straight Connector 4"/>
          <p:cNvCxnSpPr/>
          <p:nvPr userDrawn="1"/>
        </p:nvCxnSpPr>
        <p:spPr bwMode="auto">
          <a:xfrm>
            <a:off x="440377" y="701675"/>
            <a:ext cx="8242300" cy="0"/>
          </a:xfrm>
          <a:prstGeom prst="line">
            <a:avLst/>
          </a:prstGeom>
          <a:solidFill>
            <a:schemeClr val="accent1"/>
          </a:solidFill>
          <a:ln w="9525" cap="flat" cmpd="sng" algn="ctr">
            <a:gradFill flip="none" rotWithShape="1">
              <a:gsLst>
                <a:gs pos="10000">
                  <a:schemeClr val="bg1">
                    <a:lumMod val="85000"/>
                    <a:alpha val="0"/>
                  </a:schemeClr>
                </a:gs>
                <a:gs pos="60000">
                  <a:schemeClr val="bg1">
                    <a:lumMod val="65000"/>
                    <a:alpha val="38000"/>
                  </a:schemeClr>
                </a:gs>
              </a:gsLst>
              <a:path path="circle">
                <a:fillToRect l="100000" t="100000"/>
              </a:path>
              <a:tileRect r="-100000" b="-100000"/>
            </a:gradFill>
            <a:prstDash val="solid"/>
            <a:round/>
            <a:headEnd type="none" w="med" len="med"/>
            <a:tailEnd type="none" w="med" len="med"/>
          </a:ln>
          <a:effectLst/>
        </p:spPr>
      </p:cxnSp>
      <p:pic>
        <p:nvPicPr>
          <p:cNvPr id="6" name="Picture 3" descr="C:\Users\288718\Desktop\1.png"/>
          <p:cNvPicPr>
            <a:picLocks noChangeAspect="1" noChangeArrowheads="1"/>
          </p:cNvPicPr>
          <p:nvPr userDrawn="1"/>
        </p:nvPicPr>
        <p:blipFill>
          <a:blip r:embed="rId3"/>
          <a:srcRect/>
          <a:stretch>
            <a:fillRect/>
          </a:stretch>
        </p:blipFill>
        <p:spPr bwMode="auto">
          <a:xfrm>
            <a:off x="6619875" y="6235700"/>
            <a:ext cx="2271713" cy="395288"/>
          </a:xfrm>
          <a:prstGeom prst="rect">
            <a:avLst/>
          </a:prstGeom>
          <a:noFill/>
          <a:ln w="9525">
            <a:noFill/>
            <a:miter lim="800000"/>
            <a:headEnd/>
            <a:tailEnd/>
          </a:ln>
        </p:spPr>
      </p:pic>
      <p:sp>
        <p:nvSpPr>
          <p:cNvPr id="2" name="Title 1"/>
          <p:cNvSpPr>
            <a:spLocks noGrp="1"/>
          </p:cNvSpPr>
          <p:nvPr>
            <p:ph type="title"/>
          </p:nvPr>
        </p:nvSpPr>
        <p:spPr>
          <a:xfrm>
            <a:off x="431800" y="406400"/>
            <a:ext cx="5486400" cy="495300"/>
          </a:xfrm>
        </p:spPr>
        <p:txBody>
          <a:bodyPr/>
          <a:lstStyle>
            <a:lvl1pPr>
              <a:defRPr b="0">
                <a:solidFill>
                  <a:srgbClr val="3D96AC"/>
                </a:solidFill>
                <a:latin typeface="Calibri" pitchFamily="34" charset="0"/>
                <a:cs typeface="Calibri" pitchFamily="34" charset="0"/>
              </a:defRPr>
            </a:lvl1pPr>
          </a:lstStyle>
          <a:p>
            <a:r>
              <a:rPr lang="en-US" smtClean="0"/>
              <a:t>Click to edit Master title style</a:t>
            </a:r>
            <a:endParaRPr lang="en-US" dirty="0"/>
          </a:p>
        </p:txBody>
      </p:sp>
      <p:sp>
        <p:nvSpPr>
          <p:cNvPr id="12" name="Footer Placeholder 4"/>
          <p:cNvSpPr>
            <a:spLocks noGrp="1"/>
          </p:cNvSpPr>
          <p:nvPr>
            <p:ph type="ftr" sz="quarter" idx="3"/>
          </p:nvPr>
        </p:nvSpPr>
        <p:spPr>
          <a:xfrm>
            <a:off x="514350" y="6437313"/>
            <a:ext cx="2520950" cy="244475"/>
          </a:xfrm>
          <a:prstGeom prst="rect">
            <a:avLst/>
          </a:prstGeom>
        </p:spPr>
        <p:txBody>
          <a:bodyPr lIns="0" rIns="0" bIns="0" anchor="t" anchorCtr="0"/>
          <a:lstStyle>
            <a:lvl1pPr>
              <a:defRPr sz="900">
                <a:solidFill>
                  <a:schemeClr val="bg1">
                    <a:lumMod val="65000"/>
                  </a:schemeClr>
                </a:solidFill>
              </a:defRPr>
            </a:lvl1pPr>
          </a:lstStyle>
          <a:p>
            <a:pPr>
              <a:defRPr/>
            </a:pPr>
            <a:r>
              <a:rPr lang="en-US" dirty="0"/>
              <a:t> l    © 2012, Cognizant Technology Solutions</a:t>
            </a:r>
          </a:p>
        </p:txBody>
      </p:sp>
      <p:sp>
        <p:nvSpPr>
          <p:cNvPr id="13" name="Slide Number Placeholder 5"/>
          <p:cNvSpPr>
            <a:spLocks noGrp="1"/>
          </p:cNvSpPr>
          <p:nvPr>
            <p:ph type="sldNum" sz="quarter" idx="4"/>
          </p:nvPr>
        </p:nvSpPr>
        <p:spPr>
          <a:xfrm>
            <a:off x="236538" y="6475413"/>
            <a:ext cx="238125" cy="222250"/>
          </a:xfrm>
          <a:prstGeom prst="rect">
            <a:avLst/>
          </a:prstGeom>
        </p:spPr>
        <p:txBody>
          <a:bodyPr lIns="0" tIns="0" rIns="0" bIns="0"/>
          <a:lstStyle>
            <a:lvl1pPr algn="ctr">
              <a:defRPr sz="900">
                <a:solidFill>
                  <a:schemeClr val="tx1">
                    <a:lumMod val="75000"/>
                    <a:lumOff val="25000"/>
                  </a:schemeClr>
                </a:solidFill>
              </a:defRPr>
            </a:lvl1pPr>
          </a:lstStyle>
          <a:p>
            <a:pPr>
              <a:defRPr/>
            </a:pPr>
            <a:fld id="{0B29B4DF-0B59-411B-BCF2-5B7E7B65BA1C}" type="slidenum">
              <a:rPr lang="en-US"/>
              <a:pPr>
                <a:defRPr/>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training machine template_Cover.jpg"/>
          <p:cNvPicPr>
            <a:picLocks noChangeAspect="1"/>
          </p:cNvPicPr>
          <p:nvPr userDrawn="1"/>
        </p:nvPicPr>
        <p:blipFill>
          <a:blip r:embed="rId2" cstate="screen"/>
          <a:srcRect/>
          <a:stretch>
            <a:fillRect/>
          </a:stretch>
        </p:blipFill>
        <p:spPr>
          <a:xfrm>
            <a:off x="0" y="0"/>
            <a:ext cx="9144000" cy="6858000"/>
          </a:xfrm>
          <a:prstGeom prst="rect">
            <a:avLst/>
          </a:prstGeom>
        </p:spPr>
      </p:pic>
      <p:sp>
        <p:nvSpPr>
          <p:cNvPr id="5127" name="Rectangle 7"/>
          <p:cNvSpPr>
            <a:spLocks noGrp="1" noChangeArrowheads="1"/>
          </p:cNvSpPr>
          <p:nvPr>
            <p:ph type="ctrTitle"/>
          </p:nvPr>
        </p:nvSpPr>
        <p:spPr>
          <a:xfrm>
            <a:off x="2214563" y="5589430"/>
            <a:ext cx="4714875" cy="582769"/>
          </a:xfrm>
        </p:spPr>
        <p:txBody>
          <a:bodyPr anchor="t"/>
          <a:lstStyle>
            <a:lvl1pPr algn="ctr">
              <a:defRPr sz="2400" b="0">
                <a:solidFill>
                  <a:schemeClr val="tx1"/>
                </a:solidFill>
                <a:latin typeface="Century Gothic" pitchFamily="34" charset="0"/>
                <a:cs typeface="Arial" pitchFamily="34" charset="0"/>
              </a:defRPr>
            </a:lvl1pPr>
          </a:lstStyle>
          <a:p>
            <a:r>
              <a:rPr lang="en-US" dirty="0"/>
              <a:t>Click to edit Master title style</a:t>
            </a:r>
          </a:p>
        </p:txBody>
      </p:sp>
      <p:pic>
        <p:nvPicPr>
          <p:cNvPr id="11" name="Picture 10" descr="CI-Logo_B.png"/>
          <p:cNvPicPr>
            <a:picLocks noChangeAspect="1"/>
          </p:cNvPicPr>
          <p:nvPr userDrawn="1"/>
        </p:nvPicPr>
        <p:blipFill>
          <a:blip r:embed="rId3" cstate="screen"/>
          <a:stretch>
            <a:fillRect/>
          </a:stretch>
        </p:blipFill>
        <p:spPr>
          <a:xfrm>
            <a:off x="3733800" y="6462278"/>
            <a:ext cx="1676400" cy="282060"/>
          </a:xfrm>
          <a:prstGeom prst="rect">
            <a:avLst/>
          </a:prstGeom>
        </p:spPr>
      </p:pic>
      <p:sp>
        <p:nvSpPr>
          <p:cNvPr id="5" name="Title 3"/>
          <p:cNvSpPr txBox="1">
            <a:spLocks/>
          </p:cNvSpPr>
          <p:nvPr userDrawn="1"/>
        </p:nvSpPr>
        <p:spPr bwMode="auto">
          <a:xfrm>
            <a:off x="3034342" y="144271"/>
            <a:ext cx="2757268" cy="28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lgn="ctr" eaLnBrk="0" fontAlgn="base" hangingPunct="0">
              <a:spcBef>
                <a:spcPct val="0"/>
              </a:spcBef>
              <a:spcAft>
                <a:spcPct val="0"/>
              </a:spcAft>
            </a:pPr>
            <a:r>
              <a:rPr kumimoji="0" lang="en-US" sz="1200" i="0" u="none" strike="noStrike" kern="0" cap="none" spc="0" normalizeH="0" baseline="0" noProof="0" dirty="0" smtClean="0">
                <a:ln>
                  <a:noFill/>
                </a:ln>
                <a:solidFill>
                  <a:srgbClr val="7F8491"/>
                </a:solidFill>
                <a:effectLst/>
                <a:uLnTx/>
                <a:uFillTx/>
                <a:latin typeface="Century Gothic" pitchFamily="34" charset="0"/>
                <a:ea typeface="+mj-ea"/>
                <a:cs typeface="Arial" pitchFamily="34" charset="0"/>
              </a:rPr>
              <a:t>TRAINING  MACHINE</a:t>
            </a:r>
            <a:endParaRPr kumimoji="0" lang="en-US" sz="1200" i="0" u="none" strike="noStrike" kern="0" cap="none" spc="0" normalizeH="0" baseline="0" noProof="0" dirty="0">
              <a:ln>
                <a:noFill/>
              </a:ln>
              <a:solidFill>
                <a:srgbClr val="7F8491"/>
              </a:solidFill>
              <a:effectLst/>
              <a:uLnTx/>
              <a:uFillTx/>
              <a:latin typeface="Century Gothic" pitchFamily="34" charset="0"/>
              <a:ea typeface="+mj-ea"/>
              <a:cs typeface="Arial" pitchFamily="34" charset="0"/>
            </a:endParaRPr>
          </a:p>
        </p:txBody>
      </p:sp>
    </p:spTree>
    <p:extLst>
      <p:ext uri="{BB962C8B-B14F-4D97-AF65-F5344CB8AC3E}">
        <p14:creationId xmlns:p14="http://schemas.microsoft.com/office/powerpoint/2010/main" val="17485492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7" name="Picture 6" descr="training machine template-index.jpg"/>
          <p:cNvPicPr>
            <a:picLocks noChangeAspect="1"/>
          </p:cNvPicPr>
          <p:nvPr userDrawn="1"/>
        </p:nvPicPr>
        <p:blipFill>
          <a:blip r:embed="rId2" cstate="screen"/>
          <a:srcRect/>
          <a:stretch>
            <a:fillRect/>
          </a:stretch>
        </p:blipFill>
        <p:spPr>
          <a:xfrm>
            <a:off x="0" y="0"/>
            <a:ext cx="9144000" cy="6858000"/>
          </a:xfrm>
          <a:prstGeom prst="rect">
            <a:avLst/>
          </a:prstGeom>
        </p:spPr>
      </p:pic>
      <p:pic>
        <p:nvPicPr>
          <p:cNvPr id="9" name="Picture 8" descr="CI-Logo_B.png"/>
          <p:cNvPicPr>
            <a:picLocks noChangeAspect="1"/>
          </p:cNvPicPr>
          <p:nvPr userDrawn="1"/>
        </p:nvPicPr>
        <p:blipFill>
          <a:blip r:embed="rId3" cstate="screen"/>
          <a:stretch>
            <a:fillRect/>
          </a:stretch>
        </p:blipFill>
        <p:spPr>
          <a:xfrm>
            <a:off x="3733800" y="6462278"/>
            <a:ext cx="1676400" cy="282060"/>
          </a:xfrm>
          <a:prstGeom prst="rect">
            <a:avLst/>
          </a:prstGeom>
        </p:spPr>
      </p:pic>
    </p:spTree>
    <p:extLst>
      <p:ext uri="{BB962C8B-B14F-4D97-AF65-F5344CB8AC3E}">
        <p14:creationId xmlns:p14="http://schemas.microsoft.com/office/powerpoint/2010/main" val="17475921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457200"/>
            <a:ext cx="88392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52400" y="1600200"/>
            <a:ext cx="88392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Footer Placeholder 4"/>
          <p:cNvSpPr>
            <a:spLocks noGrp="1"/>
          </p:cNvSpPr>
          <p:nvPr>
            <p:ph type="ftr" sz="quarter" idx="3"/>
          </p:nvPr>
        </p:nvSpPr>
        <p:spPr>
          <a:xfrm>
            <a:off x="514350" y="6437313"/>
            <a:ext cx="2520950" cy="244475"/>
          </a:xfrm>
          <a:prstGeom prst="rect">
            <a:avLst/>
          </a:prstGeom>
        </p:spPr>
        <p:txBody>
          <a:bodyPr lIns="0" rIns="0" bIns="0" anchor="t" anchorCtr="0"/>
          <a:lstStyle>
            <a:lvl1pPr>
              <a:defRPr sz="900">
                <a:solidFill>
                  <a:schemeClr val="bg1">
                    <a:lumMod val="65000"/>
                  </a:schemeClr>
                </a:solidFill>
              </a:defRPr>
            </a:lvl1pPr>
          </a:lstStyle>
          <a:p>
            <a:pPr>
              <a:defRPr/>
            </a:pPr>
            <a:r>
              <a:rPr lang="en-US" dirty="0"/>
              <a:t> l    © 2012, Cognizant Technology Solutions</a:t>
            </a:r>
          </a:p>
        </p:txBody>
      </p:sp>
      <p:sp>
        <p:nvSpPr>
          <p:cNvPr id="10" name="Slide Number Placeholder 5"/>
          <p:cNvSpPr>
            <a:spLocks noGrp="1"/>
          </p:cNvSpPr>
          <p:nvPr>
            <p:ph type="sldNum" sz="quarter" idx="4"/>
          </p:nvPr>
        </p:nvSpPr>
        <p:spPr>
          <a:xfrm>
            <a:off x="236538" y="6475413"/>
            <a:ext cx="238125" cy="222250"/>
          </a:xfrm>
          <a:prstGeom prst="rect">
            <a:avLst/>
          </a:prstGeom>
        </p:spPr>
        <p:txBody>
          <a:bodyPr lIns="0" tIns="0" rIns="0" bIns="0"/>
          <a:lstStyle>
            <a:lvl1pPr algn="ctr">
              <a:defRPr sz="900">
                <a:solidFill>
                  <a:schemeClr val="tx1">
                    <a:lumMod val="75000"/>
                    <a:lumOff val="25000"/>
                  </a:schemeClr>
                </a:solidFill>
              </a:defRPr>
            </a:lvl1pPr>
          </a:lstStyle>
          <a:p>
            <a:pPr>
              <a:defRPr/>
            </a:pPr>
            <a:fld id="{0B29B4DF-0B59-411B-BCF2-5B7E7B65BA1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7" r:id="rId5"/>
    <p:sldLayoutId id="2147484456" r:id="rId6"/>
  </p:sldLayoutIdLst>
  <p:timing>
    <p:tnLst>
      <p:par>
        <p:cTn id="1" dur="indefinite" restart="never" nodeType="tmRoot"/>
      </p:par>
    </p:tnLst>
  </p:timing>
  <p:hf hdr="0" dt="0"/>
  <p:txStyles>
    <p:titleStyle>
      <a:lvl1pPr algn="l" rtl="0" eaLnBrk="0" fontAlgn="base" hangingPunct="0">
        <a:spcBef>
          <a:spcPct val="0"/>
        </a:spcBef>
        <a:spcAft>
          <a:spcPct val="0"/>
        </a:spcAft>
        <a:defRPr sz="2800">
          <a:solidFill>
            <a:srgbClr val="3D97BB"/>
          </a:solidFill>
          <a:latin typeface="+mj-lt"/>
          <a:ea typeface="ＭＳ Ｐゴシック"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p:titleStyle>
    <p:bodyStyle>
      <a:lvl1pPr marL="228600" indent="-228600" algn="l" rtl="0" eaLnBrk="0" fontAlgn="base" hangingPunct="0">
        <a:spcBef>
          <a:spcPct val="20000"/>
        </a:spcBef>
        <a:spcAft>
          <a:spcPct val="0"/>
        </a:spcAft>
        <a:buClr>
          <a:srgbClr val="6DB33F"/>
        </a:buClr>
        <a:buFont typeface="Wingdings" pitchFamily="2" charset="2"/>
        <a:tabLst>
          <a:tab pos="1022350" algn="l"/>
        </a:tabLst>
        <a:defRPr sz="2400">
          <a:solidFill>
            <a:schemeClr val="tx1"/>
          </a:solidFill>
          <a:latin typeface="+mn-lt"/>
          <a:ea typeface="ＭＳ Ｐゴシック" charset="-128"/>
          <a:cs typeface="ＭＳ Ｐゴシック" charset="-128"/>
        </a:defRPr>
      </a:lvl1pPr>
      <a:lvl2pPr marL="571500" indent="-228600" algn="l" rtl="0" eaLnBrk="0" fontAlgn="base" hangingPunct="0">
        <a:spcBef>
          <a:spcPct val="20000"/>
        </a:spcBef>
        <a:spcAft>
          <a:spcPct val="0"/>
        </a:spcAft>
        <a:buClr>
          <a:schemeClr val="bg2"/>
        </a:buClr>
        <a:buFont typeface="Arial" charset="0"/>
        <a:buChar char="•"/>
        <a:tabLst>
          <a:tab pos="1022350" algn="l"/>
        </a:tabLst>
        <a:defRPr sz="2400">
          <a:solidFill>
            <a:schemeClr val="tx1"/>
          </a:solidFill>
          <a:latin typeface="+mn-lt"/>
          <a:ea typeface="ＭＳ Ｐゴシック" charset="-128"/>
        </a:defRPr>
      </a:lvl2pPr>
      <a:lvl3pPr marL="914400" indent="-228600" algn="l" rtl="0" eaLnBrk="0" fontAlgn="base" hangingPunct="0">
        <a:spcBef>
          <a:spcPct val="20000"/>
        </a:spcBef>
        <a:spcAft>
          <a:spcPct val="0"/>
        </a:spcAft>
        <a:buClr>
          <a:schemeClr val="bg2"/>
        </a:buClr>
        <a:buFont typeface="Arial" charset="0"/>
        <a:buChar char="•"/>
        <a:tabLst>
          <a:tab pos="1022350" algn="l"/>
        </a:tabLst>
        <a:defRPr sz="2000">
          <a:solidFill>
            <a:schemeClr val="tx1"/>
          </a:solidFill>
          <a:latin typeface="+mn-lt"/>
          <a:ea typeface="ＭＳ Ｐゴシック" charset="-128"/>
        </a:defRPr>
      </a:lvl3pPr>
      <a:lvl4pPr marL="1257300" indent="-228600" algn="l" rtl="0" eaLnBrk="0" fontAlgn="base" hangingPunct="0">
        <a:spcBef>
          <a:spcPct val="20000"/>
        </a:spcBef>
        <a:spcAft>
          <a:spcPct val="0"/>
        </a:spcAft>
        <a:buClr>
          <a:schemeClr val="bg2"/>
        </a:buClr>
        <a:buFont typeface="Arial" charset="0"/>
        <a:buChar char="•"/>
        <a:tabLst>
          <a:tab pos="1022350" algn="l"/>
        </a:tabLst>
        <a:defRPr>
          <a:solidFill>
            <a:schemeClr val="tx1"/>
          </a:solidFill>
          <a:latin typeface="+mn-lt"/>
          <a:ea typeface="ＭＳ Ｐゴシック" charset="-128"/>
        </a:defRPr>
      </a:lvl4pPr>
      <a:lvl5pPr marL="1600200" indent="-228600" algn="l" rtl="0" eaLnBrk="0" fontAlgn="base" hangingPunct="0">
        <a:spcBef>
          <a:spcPct val="20000"/>
        </a:spcBef>
        <a:spcAft>
          <a:spcPct val="0"/>
        </a:spcAft>
        <a:buClr>
          <a:schemeClr val="bg2"/>
        </a:buClr>
        <a:buFont typeface="Arial" charset="0"/>
        <a:buChar char="•"/>
        <a:tabLst>
          <a:tab pos="1022350" algn="l"/>
        </a:tabLst>
        <a:defRPr>
          <a:solidFill>
            <a:schemeClr val="tx1"/>
          </a:solidFill>
          <a:latin typeface="+mn-lt"/>
          <a:ea typeface="ＭＳ Ｐゴシック" charset="-128"/>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www.pensiometre.be/"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www.aetnaccg.com/"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www.aetnainternational.com/"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4294967295"/>
          </p:nvPr>
        </p:nvSpPr>
        <p:spPr>
          <a:xfrm>
            <a:off x="0" y="6437313"/>
            <a:ext cx="2520950" cy="244475"/>
          </a:xfrm>
        </p:spPr>
        <p:txBody>
          <a:bodyPr/>
          <a:lstStyle/>
          <a:p>
            <a:pPr>
              <a:defRPr/>
            </a:pPr>
            <a:r>
              <a:rPr lang="en-US" dirty="0" smtClean="0"/>
              <a:t> l    © 2012, Cognizant Technology Solutions</a:t>
            </a:r>
            <a:endParaRPr lang="en-US" dirty="0"/>
          </a:p>
        </p:txBody>
      </p:sp>
      <p:sp>
        <p:nvSpPr>
          <p:cNvPr id="9" name="Slide Number Placeholder 8"/>
          <p:cNvSpPr>
            <a:spLocks noGrp="1"/>
          </p:cNvSpPr>
          <p:nvPr>
            <p:ph type="sldNum" sz="quarter" idx="4294967295"/>
          </p:nvPr>
        </p:nvSpPr>
        <p:spPr>
          <a:xfrm>
            <a:off x="0" y="6475413"/>
            <a:ext cx="238125" cy="222250"/>
          </a:xfrm>
        </p:spPr>
        <p:txBody>
          <a:bodyPr/>
          <a:lstStyle/>
          <a:p>
            <a:pPr>
              <a:defRPr/>
            </a:pPr>
            <a:fld id="{0B29B4DF-0B59-411B-BCF2-5B7E7B65BA1C}" type="slidenum">
              <a:rPr lang="en-US" smtClean="0"/>
              <a:pPr>
                <a:defRPr/>
              </a:pPr>
              <a:t>0</a:t>
            </a:fld>
            <a:endParaRPr lang="en-US" dirty="0"/>
          </a:p>
        </p:txBody>
      </p:sp>
      <p:sp>
        <p:nvSpPr>
          <p:cNvPr id="7" name="TextBox 6"/>
          <p:cNvSpPr txBox="1"/>
          <p:nvPr/>
        </p:nvSpPr>
        <p:spPr>
          <a:xfrm>
            <a:off x="342900" y="904875"/>
            <a:ext cx="1088488" cy="523220"/>
          </a:xfrm>
          <a:prstGeom prst="rect">
            <a:avLst/>
          </a:prstGeom>
          <a:noFill/>
        </p:spPr>
        <p:txBody>
          <a:bodyPr wrap="square" rtlCol="0">
            <a:spAutoFit/>
          </a:bodyPr>
          <a:lstStyle/>
          <a:p>
            <a:pPr algn="r"/>
            <a:r>
              <a:rPr lang="en-US" sz="1400" b="1" dirty="0" smtClean="0">
                <a:solidFill>
                  <a:srgbClr val="FFC000"/>
                </a:solidFill>
                <a:latin typeface="Century Gothic" pitchFamily="34" charset="0"/>
              </a:rPr>
              <a:t>TRAINING</a:t>
            </a:r>
          </a:p>
          <a:p>
            <a:pPr algn="r"/>
            <a:r>
              <a:rPr lang="en-US" sz="1400" b="1" dirty="0" smtClean="0">
                <a:solidFill>
                  <a:srgbClr val="FFC000"/>
                </a:solidFill>
                <a:latin typeface="Century Gothic" pitchFamily="34" charset="0"/>
              </a:rPr>
              <a:t>OUTLINE</a:t>
            </a:r>
            <a:endParaRPr lang="en-US" sz="1400" b="1" dirty="0">
              <a:solidFill>
                <a:srgbClr val="FFC000"/>
              </a:solidFill>
              <a:latin typeface="Century Gothic" pitchFamily="34" charset="0"/>
            </a:endParaRPr>
          </a:p>
        </p:txBody>
      </p:sp>
      <p:sp>
        <p:nvSpPr>
          <p:cNvPr id="10" name="TextBox 9"/>
          <p:cNvSpPr txBox="1"/>
          <p:nvPr/>
        </p:nvSpPr>
        <p:spPr>
          <a:xfrm>
            <a:off x="1510509" y="834535"/>
            <a:ext cx="5014116" cy="2677656"/>
          </a:xfrm>
          <a:prstGeom prst="rect">
            <a:avLst/>
          </a:prstGeom>
          <a:noFill/>
        </p:spPr>
        <p:txBody>
          <a:bodyPr wrap="square" rtlCol="0">
            <a:spAutoFit/>
          </a:bodyPr>
          <a:lstStyle/>
          <a:p>
            <a:pPr>
              <a:lnSpc>
                <a:spcPct val="150000"/>
              </a:lnSpc>
            </a:pPr>
            <a:r>
              <a:rPr lang="en-US" sz="1400" dirty="0" smtClean="0">
                <a:solidFill>
                  <a:schemeClr val="bg1"/>
                </a:solidFill>
                <a:latin typeface="+mj-lt"/>
              </a:rPr>
              <a:t>CI Orientation Program</a:t>
            </a:r>
          </a:p>
          <a:p>
            <a:pPr>
              <a:lnSpc>
                <a:spcPct val="150000"/>
              </a:lnSpc>
            </a:pPr>
            <a:r>
              <a:rPr lang="en-US" sz="1400" dirty="0" smtClean="0">
                <a:solidFill>
                  <a:schemeClr val="bg1"/>
                </a:solidFill>
                <a:latin typeface="+mj-lt"/>
              </a:rPr>
              <a:t>Section 1 - Who we are?</a:t>
            </a:r>
          </a:p>
          <a:p>
            <a:pPr>
              <a:lnSpc>
                <a:spcPct val="150000"/>
              </a:lnSpc>
            </a:pPr>
            <a:r>
              <a:rPr lang="en-US" sz="1400" dirty="0" smtClean="0">
                <a:solidFill>
                  <a:schemeClr val="bg1"/>
                </a:solidFill>
                <a:latin typeface="+mj-lt"/>
              </a:rPr>
              <a:t>Section 2 - What </a:t>
            </a:r>
            <a:r>
              <a:rPr lang="en-US" sz="1400" dirty="0">
                <a:solidFill>
                  <a:schemeClr val="bg1"/>
                </a:solidFill>
                <a:latin typeface="+mj-lt"/>
              </a:rPr>
              <a:t>we do and how we do it?</a:t>
            </a:r>
          </a:p>
          <a:p>
            <a:pPr>
              <a:lnSpc>
                <a:spcPct val="150000"/>
              </a:lnSpc>
            </a:pPr>
            <a:r>
              <a:rPr lang="en-US" sz="1400" dirty="0" smtClean="0">
                <a:solidFill>
                  <a:schemeClr val="bg1"/>
                </a:solidFill>
                <a:latin typeface="+mj-lt"/>
              </a:rPr>
              <a:t>Section 3 - Our philosophy</a:t>
            </a:r>
          </a:p>
          <a:p>
            <a:pPr>
              <a:lnSpc>
                <a:spcPct val="150000"/>
              </a:lnSpc>
            </a:pPr>
            <a:r>
              <a:rPr lang="en-US" sz="1400" dirty="0" smtClean="0">
                <a:solidFill>
                  <a:schemeClr val="bg1"/>
                </a:solidFill>
                <a:latin typeface="+mj-lt"/>
              </a:rPr>
              <a:t>Section 4 - Our design </a:t>
            </a:r>
            <a:r>
              <a:rPr lang="en-US" sz="1400" dirty="0">
                <a:solidFill>
                  <a:schemeClr val="bg1"/>
                </a:solidFill>
                <a:latin typeface="+mj-lt"/>
              </a:rPr>
              <a:t>p</a:t>
            </a:r>
            <a:r>
              <a:rPr lang="en-US" sz="1400" dirty="0" smtClean="0">
                <a:solidFill>
                  <a:schemeClr val="bg1"/>
                </a:solidFill>
                <a:latin typeface="+mj-lt"/>
              </a:rPr>
              <a:t>rocess</a:t>
            </a:r>
          </a:p>
          <a:p>
            <a:pPr>
              <a:lnSpc>
                <a:spcPct val="150000"/>
              </a:lnSpc>
            </a:pPr>
            <a:r>
              <a:rPr lang="en-US" sz="1400" dirty="0" smtClean="0">
                <a:solidFill>
                  <a:schemeClr val="bg1"/>
                </a:solidFill>
                <a:latin typeface="+mj-lt"/>
              </a:rPr>
              <a:t>Section 5 – What is Visual Design</a:t>
            </a:r>
          </a:p>
          <a:p>
            <a:pPr>
              <a:lnSpc>
                <a:spcPct val="150000"/>
              </a:lnSpc>
            </a:pPr>
            <a:r>
              <a:rPr lang="en-US" sz="1400" dirty="0" smtClean="0">
                <a:solidFill>
                  <a:schemeClr val="bg1"/>
                </a:solidFill>
                <a:latin typeface="+mj-lt"/>
              </a:rPr>
              <a:t>Section 6 - Life beyond designing</a:t>
            </a:r>
          </a:p>
          <a:p>
            <a:pPr>
              <a:lnSpc>
                <a:spcPct val="150000"/>
              </a:lnSpc>
            </a:pPr>
            <a:r>
              <a:rPr lang="en-US" sz="1400" dirty="0">
                <a:solidFill>
                  <a:schemeClr val="bg1"/>
                </a:solidFill>
                <a:latin typeface="+mj-lt"/>
              </a:rPr>
              <a:t>Section </a:t>
            </a:r>
            <a:r>
              <a:rPr lang="en-US" sz="1400" dirty="0" smtClean="0">
                <a:solidFill>
                  <a:schemeClr val="bg1"/>
                </a:solidFill>
                <a:latin typeface="+mj-lt"/>
              </a:rPr>
              <a:t>7 – Our recent works</a:t>
            </a:r>
            <a:endParaRPr lang="en-US" sz="1400" dirty="0">
              <a:solidFill>
                <a:schemeClr val="bg1"/>
              </a:solidFill>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171700" y="3949240"/>
            <a:ext cx="4424363" cy="2921460"/>
          </a:xfrm>
          <a:prstGeom prst="rect">
            <a:avLst/>
          </a:prstGeom>
          <a:noFill/>
          <a:ln w="9525">
            <a:noFill/>
            <a:miter lim="800000"/>
            <a:headEnd/>
            <a:tailEnd/>
          </a:ln>
        </p:spPr>
      </p:pic>
      <p:sp>
        <p:nvSpPr>
          <p:cNvPr id="7" name="Title 5"/>
          <p:cNvSpPr>
            <a:spLocks noGrp="1"/>
          </p:cNvSpPr>
          <p:nvPr>
            <p:ph type="title"/>
          </p:nvPr>
        </p:nvSpPr>
        <p:spPr/>
        <p:txBody>
          <a:bodyPr lIns="0" rIns="0"/>
          <a:lstStyle/>
          <a:p>
            <a:r>
              <a:rPr lang="en-US" sz="2000" dirty="0" smtClean="0"/>
              <a:t>Our philosophy | Our motto</a:t>
            </a:r>
            <a:endParaRPr lang="en-US" sz="2000" dirty="0"/>
          </a:p>
        </p:txBody>
      </p:sp>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8" name="TextBox 7"/>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3</a:t>
            </a:r>
          </a:p>
        </p:txBody>
      </p:sp>
      <p:sp>
        <p:nvSpPr>
          <p:cNvPr id="10" name="Slide Number Placeholder 9"/>
          <p:cNvSpPr>
            <a:spLocks noGrp="1"/>
          </p:cNvSpPr>
          <p:nvPr>
            <p:ph type="sldNum" sz="quarter" idx="4"/>
          </p:nvPr>
        </p:nvSpPr>
        <p:spPr/>
        <p:txBody>
          <a:bodyPr/>
          <a:lstStyle/>
          <a:p>
            <a:pPr>
              <a:defRPr/>
            </a:pPr>
            <a:fld id="{0B29B4DF-0B59-411B-BCF2-5B7E7B65BA1C}" type="slidenum">
              <a:rPr lang="en-US" smtClean="0"/>
              <a:pPr>
                <a:defRPr/>
              </a:pPr>
              <a:t>9</a:t>
            </a:fld>
            <a:endParaRPr lang="en-US" dirty="0"/>
          </a:p>
        </p:txBody>
      </p:sp>
      <p:sp>
        <p:nvSpPr>
          <p:cNvPr id="11" name="Rectangle 10"/>
          <p:cNvSpPr/>
          <p:nvPr/>
        </p:nvSpPr>
        <p:spPr>
          <a:xfrm>
            <a:off x="454026" y="1877919"/>
            <a:ext cx="8242300" cy="827181"/>
          </a:xfrm>
          <a:prstGeom prst="rect">
            <a:avLst/>
          </a:prstGeom>
          <a:solidFill>
            <a:schemeClr val="bg1">
              <a:lumMod val="95000"/>
            </a:schemeClr>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 Box 3"/>
          <p:cNvSpPr txBox="1">
            <a:spLocks noChangeArrowheads="1"/>
          </p:cNvSpPr>
          <p:nvPr/>
        </p:nvSpPr>
        <p:spPr bwMode="auto">
          <a:xfrm>
            <a:off x="555625" y="1968500"/>
            <a:ext cx="7966075" cy="584775"/>
          </a:xfrm>
          <a:prstGeom prst="rect">
            <a:avLst/>
          </a:prstGeom>
          <a:noFill/>
          <a:ln w="9525">
            <a:noFill/>
            <a:miter lim="800000"/>
            <a:headEnd/>
            <a:tailEnd/>
          </a:ln>
        </p:spPr>
        <p:txBody>
          <a:bodyPr wrap="square" lIns="0" rIns="0">
            <a:spAutoFit/>
          </a:bodyPr>
          <a:lstStyle/>
          <a:p>
            <a:pPr eaLnBrk="0" fontAlgn="base" hangingPunct="0">
              <a:spcBef>
                <a:spcPct val="50000"/>
              </a:spcBef>
              <a:spcAft>
                <a:spcPct val="0"/>
              </a:spcAft>
              <a:buClr>
                <a:srgbClr val="FF0000"/>
              </a:buClr>
              <a:buFont typeface="Wingdings 3" pitchFamily="18" charset="2"/>
              <a:buNone/>
            </a:pPr>
            <a:r>
              <a:rPr lang="en-US" sz="1600" b="0" dirty="0">
                <a:solidFill>
                  <a:schemeClr val="tx1">
                    <a:lumMod val="75000"/>
                    <a:lumOff val="25000"/>
                  </a:schemeClr>
                </a:solidFill>
                <a:latin typeface="Calibri" pitchFamily="34" charset="0"/>
                <a:cs typeface="Calibri" pitchFamily="34" charset="0"/>
              </a:rPr>
              <a:t>“Every employee should feel that he or she is contributing to something that will actually make a </a:t>
            </a:r>
            <a:r>
              <a:rPr lang="en-US" sz="1600" b="0" dirty="0" smtClean="0">
                <a:solidFill>
                  <a:schemeClr val="tx1">
                    <a:lumMod val="75000"/>
                    <a:lumOff val="25000"/>
                  </a:schemeClr>
                </a:solidFill>
                <a:latin typeface="Calibri" pitchFamily="34" charset="0"/>
                <a:cs typeface="Calibri" pitchFamily="34" charset="0"/>
              </a:rPr>
              <a:t>genuine </a:t>
            </a:r>
            <a:r>
              <a:rPr lang="en-US" sz="1600" b="0" dirty="0">
                <a:solidFill>
                  <a:schemeClr val="tx1">
                    <a:lumMod val="75000"/>
                    <a:lumOff val="25000"/>
                  </a:schemeClr>
                </a:solidFill>
                <a:latin typeface="Calibri" pitchFamily="34" charset="0"/>
                <a:cs typeface="Calibri" pitchFamily="34" charset="0"/>
              </a:rPr>
              <a:t>and positive difference in the lives of customers and colleagues.”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t="24760" r="2674" b="26278"/>
          <a:stretch>
            <a:fillRect/>
          </a:stretch>
        </p:blipFill>
        <p:spPr bwMode="auto">
          <a:xfrm>
            <a:off x="0" y="3206750"/>
            <a:ext cx="9144000" cy="3066486"/>
          </a:xfrm>
          <a:prstGeom prst="rect">
            <a:avLst/>
          </a:prstGeom>
          <a:noFill/>
          <a:ln w="9525">
            <a:noFill/>
            <a:miter lim="800000"/>
            <a:headEnd/>
            <a:tailEnd/>
          </a:ln>
          <a:effectLst/>
        </p:spPr>
      </p:pic>
      <p:sp>
        <p:nvSpPr>
          <p:cNvPr id="18" name="Title 5"/>
          <p:cNvSpPr>
            <a:spLocks noGrp="1"/>
          </p:cNvSpPr>
          <p:nvPr>
            <p:ph type="title"/>
          </p:nvPr>
        </p:nvSpPr>
        <p:spPr/>
        <p:txBody>
          <a:bodyPr lIns="0" rIns="0"/>
          <a:lstStyle/>
          <a:p>
            <a:r>
              <a:rPr lang="en-US" sz="2000" dirty="0"/>
              <a:t>Our </a:t>
            </a:r>
            <a:r>
              <a:rPr lang="en-US" sz="2000" dirty="0" smtClean="0"/>
              <a:t>philosophy </a:t>
            </a:r>
            <a:r>
              <a:rPr lang="en-US" sz="2000" dirty="0"/>
              <a:t>| Our </a:t>
            </a:r>
            <a:r>
              <a:rPr lang="en-US" sz="2000" dirty="0" smtClean="0"/>
              <a:t>belief</a:t>
            </a:r>
            <a:endParaRPr lang="en-US" sz="2000" dirty="0"/>
          </a:p>
        </p:txBody>
      </p:sp>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13" name="Text Box 4"/>
          <p:cNvSpPr txBox="1">
            <a:spLocks noChangeArrowheads="1"/>
          </p:cNvSpPr>
          <p:nvPr/>
        </p:nvSpPr>
        <p:spPr bwMode="auto">
          <a:xfrm>
            <a:off x="901700" y="2619623"/>
            <a:ext cx="2286000" cy="1615827"/>
          </a:xfrm>
          <a:prstGeom prst="rect">
            <a:avLst/>
          </a:prstGeom>
          <a:noFill/>
          <a:ln w="9525" algn="ctr">
            <a:noFill/>
            <a:miter lim="800000"/>
            <a:headEnd/>
            <a:tailEnd/>
          </a:ln>
        </p:spPr>
        <p:txBody>
          <a:bodyPr wrap="square">
            <a:spAutoFit/>
          </a:bodyPr>
          <a:lstStyle/>
          <a:p>
            <a:pPr eaLnBrk="0" fontAlgn="base" hangingPunct="0">
              <a:spcBef>
                <a:spcPct val="50000"/>
              </a:spcBef>
              <a:spcAft>
                <a:spcPct val="0"/>
              </a:spcAft>
              <a:buClr>
                <a:srgbClr val="FF0000"/>
              </a:buClr>
              <a:buFont typeface="Wingdings 3" pitchFamily="18" charset="2"/>
              <a:buNone/>
            </a:pPr>
            <a:r>
              <a:rPr lang="en-US" sz="1800" b="0" dirty="0">
                <a:solidFill>
                  <a:schemeClr val="tx1">
                    <a:lumMod val="75000"/>
                    <a:lumOff val="25000"/>
                  </a:schemeClr>
                </a:solidFill>
                <a:latin typeface="Calibri" pitchFamily="34" charset="0"/>
                <a:cs typeface="Calibri" pitchFamily="34" charset="0"/>
              </a:rPr>
              <a:t>The market</a:t>
            </a:r>
          </a:p>
          <a:p>
            <a:pPr eaLnBrk="0" fontAlgn="base" hangingPunct="0">
              <a:spcBef>
                <a:spcPct val="50000"/>
              </a:spcBef>
              <a:spcAft>
                <a:spcPct val="0"/>
              </a:spcAft>
              <a:buClr>
                <a:srgbClr val="FF0000"/>
              </a:buClr>
              <a:buFont typeface="Wingdings 3" pitchFamily="18" charset="2"/>
              <a:buNone/>
            </a:pPr>
            <a:r>
              <a:rPr lang="en-US" sz="1800" b="0" dirty="0">
                <a:solidFill>
                  <a:schemeClr val="tx1">
                    <a:lumMod val="75000"/>
                    <a:lumOff val="25000"/>
                  </a:schemeClr>
                </a:solidFill>
                <a:latin typeface="Calibri" pitchFamily="34" charset="0"/>
                <a:cs typeface="Calibri" pitchFamily="34" charset="0"/>
              </a:rPr>
              <a:t>The competition</a:t>
            </a:r>
          </a:p>
          <a:p>
            <a:pPr eaLnBrk="0" fontAlgn="base" hangingPunct="0">
              <a:spcBef>
                <a:spcPct val="50000"/>
              </a:spcBef>
              <a:spcAft>
                <a:spcPct val="0"/>
              </a:spcAft>
              <a:buClr>
                <a:srgbClr val="FF0000"/>
              </a:buClr>
              <a:buFont typeface="Wingdings 3" pitchFamily="18" charset="2"/>
              <a:buNone/>
            </a:pPr>
            <a:r>
              <a:rPr lang="en-US" sz="1800" b="0" dirty="0">
                <a:solidFill>
                  <a:schemeClr val="tx1">
                    <a:lumMod val="75000"/>
                    <a:lumOff val="25000"/>
                  </a:schemeClr>
                </a:solidFill>
                <a:latin typeface="Calibri" pitchFamily="34" charset="0"/>
                <a:cs typeface="Calibri" pitchFamily="34" charset="0"/>
              </a:rPr>
              <a:t>The numbers</a:t>
            </a:r>
          </a:p>
          <a:p>
            <a:pPr eaLnBrk="0" fontAlgn="base" hangingPunct="0">
              <a:spcBef>
                <a:spcPct val="50000"/>
              </a:spcBef>
              <a:spcAft>
                <a:spcPct val="0"/>
              </a:spcAft>
              <a:buClr>
                <a:srgbClr val="FF0000"/>
              </a:buClr>
              <a:buFont typeface="Wingdings 3" pitchFamily="18" charset="2"/>
              <a:buNone/>
            </a:pPr>
            <a:r>
              <a:rPr lang="en-US" sz="1800" b="0" dirty="0">
                <a:solidFill>
                  <a:schemeClr val="tx1">
                    <a:lumMod val="75000"/>
                    <a:lumOff val="25000"/>
                  </a:schemeClr>
                </a:solidFill>
                <a:latin typeface="Calibri" pitchFamily="34" charset="0"/>
                <a:cs typeface="Calibri" pitchFamily="34" charset="0"/>
              </a:rPr>
              <a:t>The client</a:t>
            </a:r>
          </a:p>
        </p:txBody>
      </p:sp>
      <p:sp>
        <p:nvSpPr>
          <p:cNvPr id="14" name="Text Box 6"/>
          <p:cNvSpPr txBox="1">
            <a:spLocks noChangeArrowheads="1"/>
          </p:cNvSpPr>
          <p:nvPr/>
        </p:nvSpPr>
        <p:spPr bwMode="auto">
          <a:xfrm>
            <a:off x="606425" y="2111375"/>
            <a:ext cx="2041524" cy="523220"/>
          </a:xfrm>
          <a:prstGeom prst="rect">
            <a:avLst/>
          </a:prstGeom>
          <a:noFill/>
          <a:ln w="9525" algn="ctr">
            <a:noFill/>
            <a:miter lim="800000"/>
            <a:headEnd/>
            <a:tailEnd/>
          </a:ln>
        </p:spPr>
        <p:txBody>
          <a:bodyPr wrap="square">
            <a:spAutoFit/>
          </a:bodyPr>
          <a:lstStyle/>
          <a:p>
            <a:pPr algn="ctr" eaLnBrk="0" fontAlgn="base" hangingPunct="0">
              <a:spcBef>
                <a:spcPct val="50000"/>
              </a:spcBef>
              <a:spcAft>
                <a:spcPct val="0"/>
              </a:spcAft>
              <a:buClr>
                <a:srgbClr val="FF0000"/>
              </a:buClr>
              <a:buFont typeface="Wingdings 3" pitchFamily="18" charset="2"/>
              <a:buNone/>
            </a:pPr>
            <a:r>
              <a:rPr lang="en-US" sz="2800" dirty="0">
                <a:solidFill>
                  <a:srgbClr val="FF0000"/>
                </a:solidFill>
                <a:latin typeface="Calibri" pitchFamily="34" charset="0"/>
                <a:cs typeface="Calibri" pitchFamily="34" charset="0"/>
              </a:rPr>
              <a:t>OUTSIDE</a:t>
            </a:r>
          </a:p>
        </p:txBody>
      </p:sp>
      <p:sp>
        <p:nvSpPr>
          <p:cNvPr id="17" name="TextBox 16"/>
          <p:cNvSpPr txBox="1"/>
          <p:nvPr/>
        </p:nvSpPr>
        <p:spPr>
          <a:xfrm>
            <a:off x="5559425" y="2604433"/>
            <a:ext cx="3048000" cy="646331"/>
          </a:xfrm>
          <a:prstGeom prst="rect">
            <a:avLst/>
          </a:prstGeom>
          <a:noFill/>
          <a:ln w="9525" algn="ctr">
            <a:noFill/>
            <a:miter lim="800000"/>
            <a:headEnd/>
            <a:tailEnd/>
          </a:ln>
        </p:spPr>
        <p:txBody>
          <a:bodyPr wrap="square">
            <a:spAutoFit/>
          </a:bodyPr>
          <a:lstStyle/>
          <a:p>
            <a:pPr eaLnBrk="0" hangingPunct="0">
              <a:spcBef>
                <a:spcPct val="50000"/>
              </a:spcBef>
              <a:buClr>
                <a:srgbClr val="FF0000"/>
              </a:buClr>
            </a:pPr>
            <a:r>
              <a:rPr lang="en-US" sz="1800" b="0" dirty="0" smtClean="0">
                <a:solidFill>
                  <a:schemeClr val="tx1">
                    <a:lumMod val="75000"/>
                    <a:lumOff val="25000"/>
                  </a:schemeClr>
                </a:solidFill>
                <a:latin typeface="Calibri" pitchFamily="34" charset="0"/>
                <a:cs typeface="Calibri" pitchFamily="34" charset="0"/>
              </a:rPr>
              <a:t>Purpose comes from the inside</a:t>
            </a:r>
          </a:p>
        </p:txBody>
      </p:sp>
      <p:sp>
        <p:nvSpPr>
          <p:cNvPr id="19" name="Text Box 6"/>
          <p:cNvSpPr txBox="1">
            <a:spLocks noChangeArrowheads="1"/>
          </p:cNvSpPr>
          <p:nvPr/>
        </p:nvSpPr>
        <p:spPr bwMode="auto">
          <a:xfrm>
            <a:off x="5123590" y="2111375"/>
            <a:ext cx="2041524" cy="523220"/>
          </a:xfrm>
          <a:prstGeom prst="rect">
            <a:avLst/>
          </a:prstGeom>
          <a:noFill/>
          <a:ln w="9525" algn="ctr">
            <a:noFill/>
            <a:miter lim="800000"/>
            <a:headEnd/>
            <a:tailEnd/>
          </a:ln>
        </p:spPr>
        <p:txBody>
          <a:bodyPr wrap="square">
            <a:spAutoFit/>
          </a:bodyPr>
          <a:lstStyle/>
          <a:p>
            <a:pPr algn="ctr" eaLnBrk="0" fontAlgn="base" hangingPunct="0">
              <a:spcBef>
                <a:spcPct val="50000"/>
              </a:spcBef>
              <a:spcAft>
                <a:spcPct val="0"/>
              </a:spcAft>
              <a:buClr>
                <a:srgbClr val="FF0000"/>
              </a:buClr>
              <a:buFont typeface="Wingdings 3" pitchFamily="18" charset="2"/>
              <a:buNone/>
            </a:pPr>
            <a:r>
              <a:rPr lang="en-US" sz="2800" dirty="0" smtClean="0">
                <a:solidFill>
                  <a:srgbClr val="FF0000"/>
                </a:solidFill>
                <a:latin typeface="Calibri" pitchFamily="34" charset="0"/>
                <a:cs typeface="Calibri" pitchFamily="34" charset="0"/>
              </a:rPr>
              <a:t>INSIDE</a:t>
            </a:r>
            <a:endParaRPr lang="en-US" sz="2800" dirty="0">
              <a:solidFill>
                <a:srgbClr val="FF0000"/>
              </a:solidFill>
              <a:latin typeface="Calibri" pitchFamily="34" charset="0"/>
              <a:cs typeface="Calibri" pitchFamily="34" charset="0"/>
            </a:endParaRPr>
          </a:p>
        </p:txBody>
      </p:sp>
      <p:cxnSp>
        <p:nvCxnSpPr>
          <p:cNvPr id="21" name="Straight Connector 20"/>
          <p:cNvCxnSpPr/>
          <p:nvPr/>
        </p:nvCxnSpPr>
        <p:spPr bwMode="auto">
          <a:xfrm>
            <a:off x="4406900" y="1873250"/>
            <a:ext cx="0" cy="243205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Box 22"/>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3</a:t>
            </a:r>
          </a:p>
        </p:txBody>
      </p:sp>
      <p:sp>
        <p:nvSpPr>
          <p:cNvPr id="12" name="Slide Number Placeholder 11"/>
          <p:cNvSpPr>
            <a:spLocks noGrp="1"/>
          </p:cNvSpPr>
          <p:nvPr>
            <p:ph type="sldNum" sz="quarter" idx="4"/>
          </p:nvPr>
        </p:nvSpPr>
        <p:spPr/>
        <p:txBody>
          <a:bodyPr/>
          <a:lstStyle/>
          <a:p>
            <a:pPr>
              <a:defRPr/>
            </a:pPr>
            <a:fld id="{0B29B4DF-0B59-411B-BCF2-5B7E7B65BA1C}"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813300" y="1447800"/>
            <a:ext cx="3844926" cy="2933699"/>
          </a:xfrm>
          <a:prstGeom prst="rect">
            <a:avLst/>
          </a:prstGeom>
          <a:solidFill>
            <a:schemeClr val="bg1">
              <a:lumMod val="95000"/>
            </a:schemeClr>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90" name="Text Box 7"/>
          <p:cNvSpPr txBox="1">
            <a:spLocks noChangeArrowheads="1"/>
          </p:cNvSpPr>
          <p:nvPr/>
        </p:nvSpPr>
        <p:spPr bwMode="auto">
          <a:xfrm>
            <a:off x="441325" y="2035175"/>
            <a:ext cx="7585075" cy="2031325"/>
          </a:xfrm>
          <a:prstGeom prst="rect">
            <a:avLst/>
          </a:prstGeom>
          <a:noFill/>
          <a:ln w="9525">
            <a:noFill/>
            <a:miter lim="800000"/>
            <a:headEnd/>
            <a:tailEnd/>
          </a:ln>
        </p:spPr>
        <p:txBody>
          <a:bodyPr wrap="square" lIns="0" rIns="0">
            <a:spAutoFit/>
          </a:bodyPr>
          <a:lstStyle/>
          <a:p>
            <a:pPr marL="342900" indent="-342900">
              <a:buFont typeface="+mj-lt"/>
              <a:buAutoNum type="arabicPeriod"/>
            </a:pPr>
            <a:r>
              <a:rPr lang="en-US" sz="1800" b="0" dirty="0" smtClean="0">
                <a:solidFill>
                  <a:schemeClr val="tx1">
                    <a:lumMod val="65000"/>
                    <a:lumOff val="35000"/>
                  </a:schemeClr>
                </a:solidFill>
                <a:latin typeface="Calibri" pitchFamily="34" charset="0"/>
                <a:cs typeface="Calibri" pitchFamily="34" charset="0"/>
              </a:rPr>
              <a:t>Don’t just design. </a:t>
            </a:r>
            <a:r>
              <a:rPr lang="en-US" sz="1800" b="0" dirty="0" smtClean="0">
                <a:solidFill>
                  <a:srgbClr val="7030A0"/>
                </a:solidFill>
                <a:latin typeface="Calibri" pitchFamily="34" charset="0"/>
                <a:cs typeface="Calibri" pitchFamily="34" charset="0"/>
              </a:rPr>
              <a:t>Think.</a:t>
            </a:r>
          </a:p>
          <a:p>
            <a:pPr marL="342900" indent="-342900">
              <a:buFont typeface="+mj-lt"/>
              <a:buAutoNum type="arabicPeriod"/>
            </a:pPr>
            <a:endParaRPr lang="en-US" sz="1800" b="0" dirty="0" smtClean="0">
              <a:solidFill>
                <a:schemeClr val="tx1">
                  <a:lumMod val="65000"/>
                  <a:lumOff val="35000"/>
                </a:schemeClr>
              </a:solidFill>
              <a:latin typeface="Calibri" pitchFamily="34" charset="0"/>
              <a:cs typeface="Calibri" pitchFamily="34" charset="0"/>
            </a:endParaRPr>
          </a:p>
          <a:p>
            <a:pPr marL="342900" indent="-342900">
              <a:buFont typeface="+mj-lt"/>
              <a:buAutoNum type="arabicPeriod"/>
            </a:pPr>
            <a:r>
              <a:rPr lang="en-US" sz="1800" b="0" dirty="0" smtClean="0">
                <a:solidFill>
                  <a:schemeClr val="tx1">
                    <a:lumMod val="65000"/>
                    <a:lumOff val="35000"/>
                  </a:schemeClr>
                </a:solidFill>
                <a:latin typeface="Calibri" pitchFamily="34" charset="0"/>
                <a:cs typeface="Calibri" pitchFamily="34" charset="0"/>
              </a:rPr>
              <a:t>Don’t Just think. </a:t>
            </a:r>
            <a:r>
              <a:rPr lang="en-US" sz="1800" b="0" dirty="0" smtClean="0">
                <a:solidFill>
                  <a:schemeClr val="accent2">
                    <a:lumMod val="60000"/>
                    <a:lumOff val="40000"/>
                  </a:schemeClr>
                </a:solidFill>
                <a:latin typeface="Calibri" pitchFamily="34" charset="0"/>
                <a:cs typeface="Calibri" pitchFamily="34" charset="0"/>
              </a:rPr>
              <a:t>Validate.</a:t>
            </a:r>
          </a:p>
          <a:p>
            <a:pPr marL="342900" indent="-342900">
              <a:buFont typeface="+mj-lt"/>
              <a:buAutoNum type="arabicPeriod"/>
            </a:pPr>
            <a:endParaRPr lang="en-US" sz="1800" b="0" dirty="0" smtClean="0">
              <a:solidFill>
                <a:schemeClr val="tx1">
                  <a:lumMod val="65000"/>
                  <a:lumOff val="35000"/>
                </a:schemeClr>
              </a:solidFill>
              <a:latin typeface="Calibri" pitchFamily="34" charset="0"/>
              <a:cs typeface="Calibri" pitchFamily="34" charset="0"/>
            </a:endParaRPr>
          </a:p>
          <a:p>
            <a:pPr marL="342900" indent="-342900">
              <a:buFont typeface="+mj-lt"/>
              <a:buAutoNum type="arabicPeriod"/>
            </a:pPr>
            <a:r>
              <a:rPr lang="en-US" sz="1800" b="0" dirty="0" smtClean="0">
                <a:solidFill>
                  <a:schemeClr val="tx1">
                    <a:lumMod val="65000"/>
                    <a:lumOff val="35000"/>
                  </a:schemeClr>
                </a:solidFill>
                <a:latin typeface="Calibri" pitchFamily="34" charset="0"/>
                <a:cs typeface="Calibri" pitchFamily="34" charset="0"/>
              </a:rPr>
              <a:t>Don’t just validate. </a:t>
            </a:r>
            <a:r>
              <a:rPr lang="en-US" sz="1800" b="0" dirty="0" smtClean="0">
                <a:solidFill>
                  <a:srgbClr val="55B738"/>
                </a:solidFill>
                <a:latin typeface="Calibri" pitchFamily="34" charset="0"/>
                <a:cs typeface="Calibri" pitchFamily="34" charset="0"/>
              </a:rPr>
              <a:t>Implement.</a:t>
            </a:r>
          </a:p>
          <a:p>
            <a:pPr marL="342900" indent="-342900">
              <a:buFont typeface="+mj-lt"/>
              <a:buAutoNum type="arabicPeriod"/>
            </a:pPr>
            <a:endParaRPr lang="en-US" sz="1800" b="0" dirty="0" smtClean="0">
              <a:solidFill>
                <a:schemeClr val="tx1">
                  <a:lumMod val="65000"/>
                  <a:lumOff val="35000"/>
                </a:schemeClr>
              </a:solidFill>
              <a:latin typeface="Calibri" pitchFamily="34" charset="0"/>
              <a:cs typeface="Calibri" pitchFamily="34" charset="0"/>
            </a:endParaRPr>
          </a:p>
          <a:p>
            <a:pPr marL="342900" indent="-342900">
              <a:buFont typeface="+mj-lt"/>
              <a:buAutoNum type="arabicPeriod"/>
            </a:pPr>
            <a:r>
              <a:rPr lang="en-US" sz="1800" b="0" dirty="0" smtClean="0">
                <a:solidFill>
                  <a:schemeClr val="tx1">
                    <a:lumMod val="65000"/>
                    <a:lumOff val="35000"/>
                  </a:schemeClr>
                </a:solidFill>
                <a:latin typeface="Calibri" pitchFamily="34" charset="0"/>
                <a:cs typeface="Calibri" pitchFamily="34" charset="0"/>
              </a:rPr>
              <a:t>Don’t just implement. </a:t>
            </a:r>
            <a:r>
              <a:rPr lang="en-US" sz="1800" b="0" dirty="0" smtClean="0">
                <a:solidFill>
                  <a:srgbClr val="C00000"/>
                </a:solidFill>
                <a:latin typeface="Calibri" pitchFamily="34" charset="0"/>
                <a:cs typeface="Calibri" pitchFamily="34" charset="0"/>
              </a:rPr>
              <a:t>Make it perfect.</a:t>
            </a:r>
            <a:endParaRPr lang="en-US" sz="1800" b="0" dirty="0">
              <a:solidFill>
                <a:srgbClr val="C00000"/>
              </a:solidFill>
              <a:latin typeface="Calibri" pitchFamily="34" charset="0"/>
              <a:cs typeface="Calibri" pitchFamily="34" charset="0"/>
            </a:endParaRPr>
          </a:p>
        </p:txBody>
      </p:sp>
      <p:sp>
        <p:nvSpPr>
          <p:cNvPr id="5" name="Title 5"/>
          <p:cNvSpPr>
            <a:spLocks noGrp="1"/>
          </p:cNvSpPr>
          <p:nvPr>
            <p:ph type="title"/>
          </p:nvPr>
        </p:nvSpPr>
        <p:spPr/>
        <p:txBody>
          <a:bodyPr lIns="0" rIns="0"/>
          <a:lstStyle/>
          <a:p>
            <a:r>
              <a:rPr lang="en-US" sz="2000" dirty="0" smtClean="0"/>
              <a:t>Our philosophy</a:t>
            </a:r>
            <a:endParaRPr lang="en-US" sz="2000" dirty="0"/>
          </a:p>
        </p:txBody>
      </p:sp>
      <p:sp>
        <p:nvSpPr>
          <p:cNvPr id="8" name="TextBox 7"/>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3</a:t>
            </a:r>
          </a:p>
        </p:txBody>
      </p:sp>
      <p:sp>
        <p:nvSpPr>
          <p:cNvPr id="7" name="Footer Placeholder 6"/>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9" name="Slide Number Placeholder 8"/>
          <p:cNvSpPr>
            <a:spLocks noGrp="1"/>
          </p:cNvSpPr>
          <p:nvPr>
            <p:ph type="sldNum" sz="quarter" idx="4"/>
          </p:nvPr>
        </p:nvSpPr>
        <p:spPr/>
        <p:txBody>
          <a:bodyPr/>
          <a:lstStyle/>
          <a:p>
            <a:pPr>
              <a:defRPr/>
            </a:pPr>
            <a:fld id="{0B29B4DF-0B59-411B-BCF2-5B7E7B65BA1C}" type="slidenum">
              <a:rPr lang="en-US" smtClean="0"/>
              <a:pPr>
                <a:defRPr/>
              </a:pPr>
              <a:t>11</a:t>
            </a:fld>
            <a:endParaRPr lang="en-US" dirty="0"/>
          </a:p>
        </p:txBody>
      </p:sp>
      <p:pic>
        <p:nvPicPr>
          <p:cNvPr id="4098" name="Picture 2" descr="C:\Users\268545\Desktop\success.jpg"/>
          <p:cNvPicPr>
            <a:picLocks noChangeAspect="1" noChangeArrowheads="1"/>
          </p:cNvPicPr>
          <p:nvPr/>
        </p:nvPicPr>
        <p:blipFill>
          <a:blip r:embed="rId2"/>
          <a:srcRect/>
          <a:stretch>
            <a:fillRect/>
          </a:stretch>
        </p:blipFill>
        <p:spPr bwMode="auto">
          <a:xfrm>
            <a:off x="4940300" y="1545002"/>
            <a:ext cx="3603625" cy="27342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 calcmode="lin" valueType="num">
                                      <p:cBhvr additive="base">
                                        <p:cTn id="7" dur="500" fill="hold"/>
                                        <p:tgtEl>
                                          <p:spTgt spid="1229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9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290">
                                            <p:txEl>
                                              <p:pRg st="2" end="2"/>
                                            </p:txEl>
                                          </p:spTgt>
                                        </p:tgtEl>
                                        <p:attrNameLst>
                                          <p:attrName>style.visibility</p:attrName>
                                        </p:attrNameLst>
                                      </p:cBhvr>
                                      <p:to>
                                        <p:strVal val="visible"/>
                                      </p:to>
                                    </p:set>
                                    <p:anim calcmode="lin" valueType="num">
                                      <p:cBhvr additive="base">
                                        <p:cTn id="13" dur="500" fill="hold"/>
                                        <p:tgtEl>
                                          <p:spTgt spid="1229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29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290">
                                            <p:txEl>
                                              <p:pRg st="4" end="4"/>
                                            </p:txEl>
                                          </p:spTgt>
                                        </p:tgtEl>
                                        <p:attrNameLst>
                                          <p:attrName>style.visibility</p:attrName>
                                        </p:attrNameLst>
                                      </p:cBhvr>
                                      <p:to>
                                        <p:strVal val="visible"/>
                                      </p:to>
                                    </p:set>
                                    <p:anim calcmode="lin" valueType="num">
                                      <p:cBhvr additive="base">
                                        <p:cTn id="19" dur="500" fill="hold"/>
                                        <p:tgtEl>
                                          <p:spTgt spid="12290">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9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290">
                                            <p:txEl>
                                              <p:pRg st="6" end="6"/>
                                            </p:txEl>
                                          </p:spTgt>
                                        </p:tgtEl>
                                        <p:attrNameLst>
                                          <p:attrName>style.visibility</p:attrName>
                                        </p:attrNameLst>
                                      </p:cBhvr>
                                      <p:to>
                                        <p:strVal val="visible"/>
                                      </p:to>
                                    </p:set>
                                    <p:anim calcmode="lin" valueType="num">
                                      <p:cBhvr additive="base">
                                        <p:cTn id="25" dur="500" fill="hold"/>
                                        <p:tgtEl>
                                          <p:spTgt spid="12290">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29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lIns="0" rIns="0"/>
          <a:lstStyle/>
          <a:p>
            <a:r>
              <a:rPr lang="en-US" sz="2000" dirty="0"/>
              <a:t>Our </a:t>
            </a:r>
            <a:r>
              <a:rPr lang="en-US" sz="2000" dirty="0" smtClean="0"/>
              <a:t>philosophy </a:t>
            </a:r>
            <a:r>
              <a:rPr lang="en-US" sz="2000" dirty="0"/>
              <a:t>| What </a:t>
            </a:r>
            <a:r>
              <a:rPr lang="en-US" sz="2000" dirty="0" smtClean="0"/>
              <a:t>we offer?</a:t>
            </a:r>
            <a:endParaRPr lang="en-US" sz="2000" dirty="0"/>
          </a:p>
        </p:txBody>
      </p:sp>
      <p:sp>
        <p:nvSpPr>
          <p:cNvPr id="4" name="TextBox 3"/>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3</a:t>
            </a:r>
          </a:p>
        </p:txBody>
      </p:sp>
      <p:sp>
        <p:nvSpPr>
          <p:cNvPr id="7" name="Footer Placeholder 6"/>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8" name="Slide Number Placeholder 7"/>
          <p:cNvSpPr>
            <a:spLocks noGrp="1"/>
          </p:cNvSpPr>
          <p:nvPr>
            <p:ph type="sldNum" sz="quarter" idx="4"/>
          </p:nvPr>
        </p:nvSpPr>
        <p:spPr/>
        <p:txBody>
          <a:bodyPr/>
          <a:lstStyle/>
          <a:p>
            <a:pPr>
              <a:defRPr/>
            </a:pPr>
            <a:fld id="{0B29B4DF-0B59-411B-BCF2-5B7E7B65BA1C}" type="slidenum">
              <a:rPr lang="en-US" smtClean="0"/>
              <a:pPr>
                <a:defRPr/>
              </a:pPr>
              <a:t>12</a:t>
            </a:fld>
            <a:endParaRPr lang="en-US" dirty="0"/>
          </a:p>
        </p:txBody>
      </p:sp>
      <p:grpSp>
        <p:nvGrpSpPr>
          <p:cNvPr id="5" name="Group 4"/>
          <p:cNvGrpSpPr/>
          <p:nvPr/>
        </p:nvGrpSpPr>
        <p:grpSpPr>
          <a:xfrm>
            <a:off x="454024" y="823009"/>
            <a:ext cx="7585075" cy="5373651"/>
            <a:chOff x="454024" y="823009"/>
            <a:chExt cx="7585075" cy="5373651"/>
          </a:xfrm>
        </p:grpSpPr>
        <p:sp>
          <p:nvSpPr>
            <p:cNvPr id="11" name="Rectangle 10"/>
            <p:cNvSpPr/>
            <p:nvPr/>
          </p:nvSpPr>
          <p:spPr>
            <a:xfrm>
              <a:off x="1876425" y="5521040"/>
              <a:ext cx="5086350" cy="675200"/>
            </a:xfrm>
            <a:prstGeom prst="rect">
              <a:avLst/>
            </a:prstGeom>
            <a:solidFill>
              <a:schemeClr val="bg1">
                <a:lumMod val="95000"/>
              </a:schemeClr>
            </a:solidFill>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6" name="Picture 2" descr="D:\Projects\Inputs\Effective communication\brandposition.jpg"/>
            <p:cNvPicPr>
              <a:picLocks noChangeAspect="1" noChangeArrowheads="1"/>
            </p:cNvPicPr>
            <p:nvPr/>
          </p:nvPicPr>
          <p:blipFill rotWithShape="1">
            <a:blip r:embed="rId2" cstate="print"/>
            <a:srcRect b="12148"/>
            <a:stretch/>
          </p:blipFill>
          <p:spPr bwMode="auto">
            <a:xfrm>
              <a:off x="1143000" y="1192341"/>
              <a:ext cx="6527800" cy="4275009"/>
            </a:xfrm>
            <a:prstGeom prst="rect">
              <a:avLst/>
            </a:prstGeom>
            <a:noFill/>
          </p:spPr>
        </p:pic>
        <p:sp>
          <p:nvSpPr>
            <p:cNvPr id="9"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chemeClr val="tx1">
                      <a:lumMod val="65000"/>
                      <a:lumOff val="35000"/>
                    </a:schemeClr>
                  </a:solidFill>
                  <a:latin typeface="Calibri" pitchFamily="34" charset="0"/>
                  <a:cs typeface="Calibri" pitchFamily="34" charset="0"/>
                </a:rPr>
                <a:t>We offer “Solutions”. Not just designs!</a:t>
              </a:r>
              <a:endParaRPr lang="en-US" sz="1800" b="0" dirty="0">
                <a:solidFill>
                  <a:schemeClr val="tx1">
                    <a:lumMod val="65000"/>
                    <a:lumOff val="35000"/>
                  </a:schemeClr>
                </a:solidFill>
                <a:latin typeface="Calibri" pitchFamily="34" charset="0"/>
                <a:cs typeface="Calibri" pitchFamily="34" charset="0"/>
              </a:endParaRPr>
            </a:p>
          </p:txBody>
        </p:sp>
        <p:sp>
          <p:nvSpPr>
            <p:cNvPr id="10" name="Text Box 7"/>
            <p:cNvSpPr txBox="1">
              <a:spLocks noChangeArrowheads="1"/>
            </p:cNvSpPr>
            <p:nvPr/>
          </p:nvSpPr>
          <p:spPr bwMode="auto">
            <a:xfrm>
              <a:off x="1965323" y="5673440"/>
              <a:ext cx="4892677" cy="523220"/>
            </a:xfrm>
            <a:prstGeom prst="rect">
              <a:avLst/>
            </a:prstGeom>
            <a:noFill/>
            <a:ln w="9525">
              <a:noFill/>
              <a:miter lim="800000"/>
              <a:headEnd/>
              <a:tailEnd/>
            </a:ln>
          </p:spPr>
          <p:txBody>
            <a:bodyPr wrap="square" lIns="0" rIns="0">
              <a:spAutoFit/>
            </a:bodyPr>
            <a:lstStyle/>
            <a:p>
              <a:pPr algn="ctr"/>
              <a:r>
                <a:rPr lang="en-US" sz="1400" b="0" dirty="0">
                  <a:solidFill>
                    <a:srgbClr val="C00000"/>
                  </a:solidFill>
                  <a:latin typeface="Calibri" pitchFamily="34" charset="0"/>
                  <a:cs typeface="Calibri" pitchFamily="34" charset="0"/>
                </a:rPr>
                <a:t>When does the magic happen?</a:t>
              </a:r>
            </a:p>
            <a:p>
              <a:pPr algn="ctr"/>
              <a:r>
                <a:rPr lang="en-US" sz="1400" b="0" dirty="0" smtClean="0">
                  <a:solidFill>
                    <a:schemeClr val="tx1">
                      <a:lumMod val="65000"/>
                      <a:lumOff val="35000"/>
                    </a:schemeClr>
                  </a:solidFill>
                  <a:latin typeface="Calibri" pitchFamily="34" charset="0"/>
                  <a:cs typeface="Calibri" pitchFamily="34" charset="0"/>
                </a:rPr>
                <a:t>When your work has right balance Rational &amp; Emotional Quotient.</a:t>
              </a:r>
              <a:endParaRPr lang="en-US" sz="1400" b="0" dirty="0">
                <a:solidFill>
                  <a:schemeClr val="tx1">
                    <a:lumMod val="65000"/>
                    <a:lumOff val="35000"/>
                  </a:schemeClr>
                </a:solidFill>
                <a:latin typeface="Calibri" pitchFamily="34" charset="0"/>
                <a:cs typeface="Calibri"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268545\AppData\Local\Temp\msohtmlclip1\01\clip_image001.png"/>
          <p:cNvPicPr>
            <a:picLocks noChangeAspect="1" noChangeArrowheads="1"/>
          </p:cNvPicPr>
          <p:nvPr/>
        </p:nvPicPr>
        <p:blipFill>
          <a:blip r:embed="rId2" cstate="print"/>
          <a:srcRect/>
          <a:stretch>
            <a:fillRect/>
          </a:stretch>
        </p:blipFill>
        <p:spPr bwMode="auto">
          <a:xfrm>
            <a:off x="1828800" y="1905000"/>
            <a:ext cx="5581650" cy="2886075"/>
          </a:xfrm>
          <a:prstGeom prst="rect">
            <a:avLst/>
          </a:prstGeom>
          <a:noFill/>
        </p:spPr>
      </p:pic>
      <p:pic>
        <p:nvPicPr>
          <p:cNvPr id="23556" name="Picture 4" descr="C:\Users\268545\AppData\Local\Temp\msohtmlclip1\01\clip_image001.png"/>
          <p:cNvPicPr>
            <a:picLocks noChangeAspect="1" noChangeArrowheads="1"/>
          </p:cNvPicPr>
          <p:nvPr/>
        </p:nvPicPr>
        <p:blipFill>
          <a:blip r:embed="rId3" cstate="print"/>
          <a:srcRect/>
          <a:stretch>
            <a:fillRect/>
          </a:stretch>
        </p:blipFill>
        <p:spPr bwMode="auto">
          <a:xfrm>
            <a:off x="1475232" y="2002536"/>
            <a:ext cx="6353175" cy="3143250"/>
          </a:xfrm>
          <a:prstGeom prst="rect">
            <a:avLst/>
          </a:prstGeom>
          <a:noFill/>
        </p:spPr>
      </p:pic>
      <p:sp>
        <p:nvSpPr>
          <p:cNvPr id="6" name="Title 5"/>
          <p:cNvSpPr>
            <a:spLocks noGrp="1"/>
          </p:cNvSpPr>
          <p:nvPr>
            <p:ph type="title"/>
          </p:nvPr>
        </p:nvSpPr>
        <p:spPr/>
        <p:txBody>
          <a:bodyPr lIns="0" rIns="0"/>
          <a:lstStyle/>
          <a:p>
            <a:r>
              <a:rPr lang="en-US" sz="2000" dirty="0"/>
              <a:t>Our </a:t>
            </a:r>
            <a:r>
              <a:rPr lang="en-US" sz="2000" dirty="0" smtClean="0"/>
              <a:t>philosophy </a:t>
            </a:r>
            <a:r>
              <a:rPr lang="en-US" sz="2000" dirty="0"/>
              <a:t>| What </a:t>
            </a:r>
            <a:r>
              <a:rPr lang="en-US" sz="2000" dirty="0" smtClean="0"/>
              <a:t>do we think about ourselves?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3</a:t>
            </a:r>
          </a:p>
        </p:txBody>
      </p:sp>
      <p:sp>
        <p:nvSpPr>
          <p:cNvPr id="8" name="Footer Placeholder 7"/>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9" name="Slide Number Placeholder 8"/>
          <p:cNvSpPr>
            <a:spLocks noGrp="1"/>
          </p:cNvSpPr>
          <p:nvPr>
            <p:ph type="sldNum" sz="quarter" idx="4"/>
          </p:nvPr>
        </p:nvSpPr>
        <p:spPr/>
        <p:txBody>
          <a:bodyPr/>
          <a:lstStyle/>
          <a:p>
            <a:pPr>
              <a:defRPr/>
            </a:pPr>
            <a:fld id="{0B29B4DF-0B59-411B-BCF2-5B7E7B65BA1C}" type="slidenum">
              <a:rPr lang="en-US" smtClean="0"/>
              <a:pPr>
                <a:defRPr/>
              </a:pPr>
              <a:t>13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dissolve">
                                      <p:cBhvr>
                                        <p:cTn id="7" dur="500"/>
                                        <p:tgtEl>
                                          <p:spTgt spid="23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025" y="2617678"/>
            <a:ext cx="5014116" cy="589072"/>
          </a:xfrm>
          <a:prstGeom prst="rect">
            <a:avLst/>
          </a:prstGeom>
          <a:noFill/>
        </p:spPr>
        <p:txBody>
          <a:bodyPr wrap="square" rtlCol="0">
            <a:spAutoFit/>
          </a:bodyPr>
          <a:lstStyle/>
          <a:p>
            <a:pPr>
              <a:lnSpc>
                <a:spcPct val="150000"/>
              </a:lnSpc>
            </a:pPr>
            <a:r>
              <a:rPr lang="en-US" dirty="0" smtClean="0">
                <a:solidFill>
                  <a:srgbClr val="FFC000"/>
                </a:solidFill>
                <a:latin typeface="Calibri" pitchFamily="34" charset="0"/>
                <a:cs typeface="Calibri" pitchFamily="34" charset="0"/>
              </a:rPr>
              <a:t>Our design process</a:t>
            </a:r>
            <a:endParaRPr lang="en-US" dirty="0">
              <a:solidFill>
                <a:srgbClr val="FFC000"/>
              </a:solidFill>
              <a:latin typeface="Calibri" pitchFamily="34" charset="0"/>
              <a:cs typeface="Calibri" pitchFamily="34" charset="0"/>
            </a:endParaRPr>
          </a:p>
        </p:txBody>
      </p:sp>
    </p:spTree>
    <p:extLst>
      <p:ext uri="{BB962C8B-B14F-4D97-AF65-F5344CB8AC3E}">
        <p14:creationId xmlns:p14="http://schemas.microsoft.com/office/powerpoint/2010/main" val="505893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a:spLocks noGrp="1"/>
          </p:cNvSpPr>
          <p:nvPr>
            <p:ph type="title"/>
          </p:nvPr>
        </p:nvSpPr>
        <p:spPr/>
        <p:txBody>
          <a:bodyPr lIns="0" rIns="0"/>
          <a:lstStyle/>
          <a:p>
            <a:r>
              <a:rPr lang="en-US" sz="2000" dirty="0" smtClean="0"/>
              <a:t>Our design process</a:t>
            </a:r>
            <a:endParaRPr lang="en-US" sz="2000" dirty="0"/>
          </a:p>
        </p:txBody>
      </p:sp>
      <p:sp>
        <p:nvSpPr>
          <p:cNvPr id="8" name="TextBox 7"/>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4</a:t>
            </a:r>
          </a:p>
        </p:txBody>
      </p:sp>
      <p:pic>
        <p:nvPicPr>
          <p:cNvPr id="6" name="Picture 5" descr="PICTUR~1.PNG"/>
          <p:cNvPicPr>
            <a:picLocks noChangeAspect="1"/>
          </p:cNvPicPr>
          <p:nvPr/>
        </p:nvPicPr>
        <p:blipFill>
          <a:blip r:embed="rId2"/>
          <a:stretch>
            <a:fillRect/>
          </a:stretch>
        </p:blipFill>
        <p:spPr>
          <a:xfrm>
            <a:off x="250825" y="1712613"/>
            <a:ext cx="4344369" cy="3811888"/>
          </a:xfrm>
          <a:prstGeom prst="rect">
            <a:avLst/>
          </a:prstGeom>
        </p:spPr>
      </p:pic>
      <p:grpSp>
        <p:nvGrpSpPr>
          <p:cNvPr id="10" name="Group 9"/>
          <p:cNvGrpSpPr/>
          <p:nvPr/>
        </p:nvGrpSpPr>
        <p:grpSpPr>
          <a:xfrm>
            <a:off x="4622800" y="1746187"/>
            <a:ext cx="3857625" cy="2921126"/>
            <a:chOff x="4622800" y="1746187"/>
            <a:chExt cx="3857625" cy="2921126"/>
          </a:xfrm>
        </p:grpSpPr>
        <p:pic>
          <p:nvPicPr>
            <p:cNvPr id="2050" name="Picture 2"/>
            <p:cNvPicPr>
              <a:picLocks noChangeAspect="1" noChangeArrowheads="1"/>
            </p:cNvPicPr>
            <p:nvPr/>
          </p:nvPicPr>
          <p:blipFill>
            <a:blip r:embed="rId3"/>
            <a:srcRect/>
            <a:stretch>
              <a:fillRect/>
            </a:stretch>
          </p:blipFill>
          <p:spPr bwMode="auto">
            <a:xfrm>
              <a:off x="5403920" y="1746187"/>
              <a:ext cx="3076505" cy="2921126"/>
            </a:xfrm>
            <a:prstGeom prst="rect">
              <a:avLst/>
            </a:prstGeom>
            <a:noFill/>
            <a:ln w="9525">
              <a:noFill/>
              <a:miter lim="800000"/>
              <a:headEnd/>
              <a:tailEnd/>
            </a:ln>
          </p:spPr>
        </p:pic>
        <p:sp>
          <p:nvSpPr>
            <p:cNvPr id="9" name="Right Arrow 8"/>
            <p:cNvSpPr/>
            <p:nvPr/>
          </p:nvSpPr>
          <p:spPr bwMode="auto">
            <a:xfrm>
              <a:off x="4622800" y="3206750"/>
              <a:ext cx="495300" cy="615950"/>
            </a:xfrm>
            <a:prstGeom prst="rightArrow">
              <a:avLst/>
            </a:prstGeom>
            <a:gradFill>
              <a:gsLst>
                <a:gs pos="0">
                  <a:srgbClr val="03D4A8"/>
                </a:gs>
                <a:gs pos="25000">
                  <a:srgbClr val="21D6E0"/>
                </a:gs>
                <a:gs pos="75000">
                  <a:srgbClr val="0087E6"/>
                </a:gs>
                <a:gs pos="100000">
                  <a:srgbClr val="005CBF"/>
                </a:gs>
              </a:gsLst>
              <a:lin ang="5400000" scaled="0"/>
            </a:gradFill>
            <a:ln w="9525" cap="flat" cmpd="sng" algn="ctr">
              <a:gradFill>
                <a:gsLst>
                  <a:gs pos="0">
                    <a:srgbClr val="03D4A8"/>
                  </a:gs>
                  <a:gs pos="25000">
                    <a:srgbClr val="21D6E0"/>
                  </a:gs>
                  <a:gs pos="75000">
                    <a:srgbClr val="0087E6"/>
                  </a:gs>
                  <a:gs pos="100000">
                    <a:srgbClr val="005CBF"/>
                  </a:gs>
                </a:gsLst>
                <a:lin ang="5400000" scaled="0"/>
              </a:gra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grpSp>
      <p:sp>
        <p:nvSpPr>
          <p:cNvPr id="12" name="Footer Placeholder 11"/>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3" name="Slide Number Placeholder 12"/>
          <p:cNvSpPr>
            <a:spLocks noGrp="1"/>
          </p:cNvSpPr>
          <p:nvPr>
            <p:ph type="sldNum" sz="quarter" idx="4"/>
          </p:nvPr>
        </p:nvSpPr>
        <p:spPr/>
        <p:txBody>
          <a:bodyPr/>
          <a:lstStyle/>
          <a:p>
            <a:pPr>
              <a:defRPr/>
            </a:pPr>
            <a:fld id="{0B29B4DF-0B59-411B-BCF2-5B7E7B65BA1C}" type="slidenum">
              <a:rPr lang="en-US" smtClean="0"/>
              <a:pPr>
                <a:defRPr/>
              </a:pPr>
              <a:t>15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025" y="2617678"/>
            <a:ext cx="5014116" cy="589072"/>
          </a:xfrm>
          <a:prstGeom prst="rect">
            <a:avLst/>
          </a:prstGeom>
          <a:noFill/>
        </p:spPr>
        <p:txBody>
          <a:bodyPr wrap="square" rtlCol="0">
            <a:spAutoFit/>
          </a:bodyPr>
          <a:lstStyle/>
          <a:p>
            <a:pPr>
              <a:lnSpc>
                <a:spcPct val="150000"/>
              </a:lnSpc>
            </a:pPr>
            <a:r>
              <a:rPr lang="en-US" b="1" dirty="0" smtClean="0">
                <a:solidFill>
                  <a:srgbClr val="FFC000"/>
                </a:solidFill>
                <a:latin typeface="Calibri" pitchFamily="34" charset="0"/>
                <a:cs typeface="Calibri" pitchFamily="34" charset="0"/>
              </a:rPr>
              <a:t>What is Visual Design</a:t>
            </a:r>
            <a:endParaRPr lang="en-US"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7611752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lIns="0" rIns="0"/>
          <a:lstStyle/>
          <a:p>
            <a:r>
              <a:rPr lang="en-US" sz="2000" dirty="0" smtClean="0"/>
              <a:t>What is Visual Design</a:t>
            </a:r>
            <a:endParaRPr lang="en-US" sz="2000" dirty="0"/>
          </a:p>
        </p:txBody>
      </p:sp>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23" name="Slide Number Placeholder 22"/>
          <p:cNvSpPr>
            <a:spLocks noGrp="1"/>
          </p:cNvSpPr>
          <p:nvPr>
            <p:ph type="sldNum" sz="quarter" idx="4"/>
          </p:nvPr>
        </p:nvSpPr>
        <p:spPr/>
        <p:txBody>
          <a:bodyPr/>
          <a:lstStyle/>
          <a:p>
            <a:pPr>
              <a:defRPr/>
            </a:pPr>
            <a:fld id="{0B29B4DF-0B59-411B-BCF2-5B7E7B65BA1C}" type="slidenum">
              <a:rPr lang="en-US" smtClean="0"/>
              <a:pPr>
                <a:defRPr/>
              </a:pPr>
              <a:t>17</a:t>
            </a:fld>
            <a:endParaRPr lang="en-US" dirty="0"/>
          </a:p>
        </p:txBody>
      </p:sp>
      <p:sp>
        <p:nvSpPr>
          <p:cNvPr id="22" name="Rectangle 21"/>
          <p:cNvSpPr/>
          <p:nvPr/>
        </p:nvSpPr>
        <p:spPr>
          <a:xfrm>
            <a:off x="341522" y="1222873"/>
            <a:ext cx="4351663" cy="4616067"/>
          </a:xfrm>
          <a:prstGeom prst="rect">
            <a:avLst/>
          </a:prstGeom>
          <a:solidFill>
            <a:schemeClr val="tx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4" name="Picture 5"/>
          <p:cNvPicPr>
            <a:picLocks noChangeAspect="1" noChangeArrowheads="1"/>
          </p:cNvPicPr>
          <p:nvPr/>
        </p:nvPicPr>
        <p:blipFill>
          <a:blip r:embed="rId2" cstate="print"/>
          <a:srcRect/>
          <a:stretch>
            <a:fillRect/>
          </a:stretch>
        </p:blipFill>
        <p:spPr bwMode="auto">
          <a:xfrm>
            <a:off x="391618" y="1411422"/>
            <a:ext cx="4266374" cy="2786005"/>
          </a:xfrm>
          <a:prstGeom prst="rect">
            <a:avLst/>
          </a:prstGeom>
          <a:noFill/>
          <a:ln w="9525">
            <a:noFill/>
            <a:miter lim="800000"/>
            <a:headEnd/>
            <a:tailEnd/>
          </a:ln>
        </p:spPr>
      </p:pic>
      <p:sp>
        <p:nvSpPr>
          <p:cNvPr id="25" name="TextBox 24"/>
          <p:cNvSpPr txBox="1"/>
          <p:nvPr/>
        </p:nvSpPr>
        <p:spPr>
          <a:xfrm>
            <a:off x="4840534" y="1221567"/>
            <a:ext cx="4024317" cy="4401205"/>
          </a:xfrm>
          <a:prstGeom prst="rect">
            <a:avLst/>
          </a:prstGeom>
          <a:noFill/>
        </p:spPr>
        <p:txBody>
          <a:bodyPr wrap="square" rtlCol="0">
            <a:spAutoFit/>
          </a:bodyPr>
          <a:lstStyle/>
          <a:p>
            <a:r>
              <a:rPr lang="en-US" sz="1400" b="1" dirty="0" smtClean="0">
                <a:solidFill>
                  <a:srgbClr val="494949"/>
                </a:solidFill>
                <a:latin typeface="Calibri" pitchFamily="34" charset="0"/>
                <a:cs typeface="Calibri" pitchFamily="34" charset="0"/>
              </a:rPr>
              <a:t>Communicating through Design</a:t>
            </a:r>
          </a:p>
          <a:p>
            <a:r>
              <a:rPr lang="en-US" sz="1400" b="1" dirty="0" smtClean="0">
                <a:solidFill>
                  <a:srgbClr val="494949"/>
                </a:solidFill>
                <a:latin typeface="Calibri" pitchFamily="34" charset="0"/>
                <a:cs typeface="Calibri" pitchFamily="34" charset="0"/>
              </a:rPr>
              <a:t> </a:t>
            </a:r>
            <a:br>
              <a:rPr lang="en-US" sz="1400" b="1" dirty="0" smtClean="0">
                <a:solidFill>
                  <a:srgbClr val="494949"/>
                </a:solidFill>
                <a:latin typeface="Calibri" pitchFamily="34" charset="0"/>
                <a:cs typeface="Calibri" pitchFamily="34" charset="0"/>
              </a:rPr>
            </a:br>
            <a:r>
              <a:rPr lang="en-US" sz="1400" b="0" dirty="0" smtClean="0">
                <a:solidFill>
                  <a:schemeClr val="tx1">
                    <a:lumMod val="50000"/>
                    <a:lumOff val="50000"/>
                  </a:schemeClr>
                </a:solidFill>
                <a:latin typeface="Calibri" pitchFamily="34" charset="0"/>
                <a:cs typeface="Calibri" pitchFamily="34" charset="0"/>
              </a:rPr>
              <a:t>Communication is a variety of behaviors, processes, and technologies by which meaning is transmitted or derived from information. </a:t>
            </a:r>
            <a:br>
              <a:rPr lang="en-US" sz="1400" b="0" dirty="0" smtClean="0">
                <a:solidFill>
                  <a:schemeClr val="tx1">
                    <a:lumMod val="50000"/>
                    <a:lumOff val="50000"/>
                  </a:schemeClr>
                </a:solidFill>
                <a:latin typeface="Calibri" pitchFamily="34" charset="0"/>
                <a:cs typeface="Calibri" pitchFamily="34" charset="0"/>
              </a:rPr>
            </a:br>
            <a:endParaRPr lang="en-US" sz="1400" b="0" dirty="0">
              <a:solidFill>
                <a:schemeClr val="tx1">
                  <a:lumMod val="50000"/>
                  <a:lumOff val="50000"/>
                </a:schemeClr>
              </a:solidFill>
              <a:latin typeface="Calibri" pitchFamily="34" charset="0"/>
              <a:cs typeface="Calibri" pitchFamily="34" charset="0"/>
            </a:endParaRPr>
          </a:p>
          <a:p>
            <a:r>
              <a:rPr lang="en-US" sz="1400" b="0" i="1" dirty="0" smtClean="0">
                <a:solidFill>
                  <a:schemeClr val="tx1">
                    <a:lumMod val="50000"/>
                    <a:lumOff val="50000"/>
                  </a:schemeClr>
                </a:solidFill>
                <a:latin typeface="Calibri" pitchFamily="34" charset="0"/>
                <a:cs typeface="Calibri" pitchFamily="34" charset="0"/>
              </a:rPr>
              <a:t>The first communication that human had was visual communication drawn in caves even before the discovery of  language.</a:t>
            </a:r>
          </a:p>
          <a:p>
            <a:endParaRPr lang="en-US" sz="1400" i="1" dirty="0" smtClean="0">
              <a:solidFill>
                <a:schemeClr val="bg2"/>
              </a:solidFill>
            </a:endParaRPr>
          </a:p>
          <a:p>
            <a:endParaRPr lang="en-US" sz="1400" i="1" dirty="0" smtClean="0">
              <a:solidFill>
                <a:schemeClr val="bg2"/>
              </a:solidFill>
            </a:endParaRPr>
          </a:p>
          <a:p>
            <a:endParaRPr lang="en-US" sz="1400" dirty="0" smtClean="0">
              <a:solidFill>
                <a:schemeClr val="tx2">
                  <a:lumMod val="75000"/>
                </a:schemeClr>
              </a:solidFill>
            </a:endParaRPr>
          </a:p>
          <a:p>
            <a:endParaRPr lang="en-US" sz="1400" dirty="0">
              <a:solidFill>
                <a:schemeClr val="tx2">
                  <a:lumMod val="75000"/>
                </a:schemeClr>
              </a:solidFill>
            </a:endParaRPr>
          </a:p>
          <a:p>
            <a:endParaRPr lang="en-US" sz="1400" dirty="0" smtClean="0">
              <a:solidFill>
                <a:schemeClr val="tx2">
                  <a:lumMod val="75000"/>
                </a:schemeClr>
              </a:solidFill>
            </a:endParaRPr>
          </a:p>
          <a:p>
            <a:endParaRPr lang="en-US" sz="1400" dirty="0">
              <a:solidFill>
                <a:schemeClr val="tx2">
                  <a:lumMod val="75000"/>
                </a:schemeClr>
              </a:solidFill>
            </a:endParaRPr>
          </a:p>
          <a:p>
            <a:r>
              <a:rPr lang="en-US" sz="1400" b="0" dirty="0" smtClean="0">
                <a:solidFill>
                  <a:schemeClr val="tx1">
                    <a:lumMod val="50000"/>
                    <a:lumOff val="50000"/>
                  </a:schemeClr>
                </a:solidFill>
                <a:latin typeface="Calibri" pitchFamily="34" charset="0"/>
                <a:cs typeface="Calibri" pitchFamily="34" charset="0"/>
              </a:rPr>
              <a:t>The subject includes Graphic Design, Illustration and Animation for; books, print, magazines, screen-based media, interactive web design, short film, design for advertising, promotion, corporate identity, packaging design &amp; more.</a:t>
            </a:r>
            <a:endParaRPr lang="en-US" sz="1400" b="0" dirty="0">
              <a:solidFill>
                <a:schemeClr val="tx1">
                  <a:lumMod val="50000"/>
                  <a:lumOff val="50000"/>
                </a:schemeClr>
              </a:solidFill>
              <a:latin typeface="Calibri" pitchFamily="34" charset="0"/>
              <a:cs typeface="Calibri" pitchFamily="34" charset="0"/>
            </a:endParaRPr>
          </a:p>
        </p:txBody>
      </p:sp>
      <p:sp>
        <p:nvSpPr>
          <p:cNvPr id="26" name="Rectangle 25"/>
          <p:cNvSpPr/>
          <p:nvPr/>
        </p:nvSpPr>
        <p:spPr>
          <a:xfrm>
            <a:off x="4840534" y="3533902"/>
            <a:ext cx="4041799" cy="663525"/>
          </a:xfrm>
          <a:prstGeom prst="rect">
            <a:avLst/>
          </a:prstGeom>
          <a:solidFill>
            <a:schemeClr val="bg1">
              <a:lumMod val="85000"/>
              <a:alpha val="16000"/>
            </a:schemeClr>
          </a:solidFill>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p:cNvSpPr txBox="1"/>
          <p:nvPr/>
        </p:nvSpPr>
        <p:spPr>
          <a:xfrm>
            <a:off x="4888055" y="3624295"/>
            <a:ext cx="4037755" cy="738664"/>
          </a:xfrm>
          <a:prstGeom prst="rect">
            <a:avLst/>
          </a:prstGeom>
          <a:noFill/>
        </p:spPr>
        <p:txBody>
          <a:bodyPr wrap="square" rtlCol="0">
            <a:spAutoFit/>
          </a:bodyPr>
          <a:lstStyle/>
          <a:p>
            <a:r>
              <a:rPr lang="en-US" sz="1400" b="0" dirty="0">
                <a:solidFill>
                  <a:schemeClr val="tx2">
                    <a:lumMod val="75000"/>
                  </a:schemeClr>
                </a:solidFill>
                <a:latin typeface="Calibri" pitchFamily="34" charset="0"/>
                <a:cs typeface="Calibri" pitchFamily="34" charset="0"/>
              </a:rPr>
              <a:t>Visual Communication is the conveyance of ideas and information in forms that can be read or viewed. </a:t>
            </a:r>
          </a:p>
          <a:p>
            <a:endParaRPr lang="en-US" sz="1400" dirty="0"/>
          </a:p>
        </p:txBody>
      </p:sp>
      <p:sp>
        <p:nvSpPr>
          <p:cNvPr id="10" name="TextBox 9"/>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5</a:t>
            </a:r>
          </a:p>
        </p:txBody>
      </p:sp>
    </p:spTree>
    <p:extLst>
      <p:ext uri="{BB962C8B-B14F-4D97-AF65-F5344CB8AC3E}">
        <p14:creationId xmlns:p14="http://schemas.microsoft.com/office/powerpoint/2010/main" val="396541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lIns="0" rIns="0"/>
          <a:lstStyle/>
          <a:p>
            <a:r>
              <a:rPr lang="en-US" sz="2000" dirty="0" smtClean="0"/>
              <a:t>What is Visual Design</a:t>
            </a:r>
            <a:endParaRPr lang="en-US" sz="2000" dirty="0"/>
          </a:p>
        </p:txBody>
      </p:sp>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23" name="Slide Number Placeholder 22"/>
          <p:cNvSpPr>
            <a:spLocks noGrp="1"/>
          </p:cNvSpPr>
          <p:nvPr>
            <p:ph type="sldNum" sz="quarter" idx="4"/>
          </p:nvPr>
        </p:nvSpPr>
        <p:spPr/>
        <p:txBody>
          <a:bodyPr/>
          <a:lstStyle/>
          <a:p>
            <a:pPr>
              <a:defRPr/>
            </a:pPr>
            <a:fld id="{0B29B4DF-0B59-411B-BCF2-5B7E7B65BA1C}" type="slidenum">
              <a:rPr lang="en-US" smtClean="0"/>
              <a:pPr>
                <a:defRPr/>
              </a:pPr>
              <a:t>18</a:t>
            </a:fld>
            <a:endParaRPr lang="en-US" dirty="0"/>
          </a:p>
        </p:txBody>
      </p:sp>
      <p:pic>
        <p:nvPicPr>
          <p:cNvPr id="10" name="Picture 3"/>
          <p:cNvPicPr>
            <a:picLocks noChangeAspect="1" noChangeArrowheads="1"/>
          </p:cNvPicPr>
          <p:nvPr/>
        </p:nvPicPr>
        <p:blipFill>
          <a:blip r:embed="rId2" cstate="print"/>
          <a:srcRect/>
          <a:stretch>
            <a:fillRect/>
          </a:stretch>
        </p:blipFill>
        <p:spPr bwMode="auto">
          <a:xfrm>
            <a:off x="235485" y="1331588"/>
            <a:ext cx="4305299" cy="3194970"/>
          </a:xfrm>
          <a:prstGeom prst="rect">
            <a:avLst/>
          </a:prstGeom>
          <a:noFill/>
          <a:ln w="9525">
            <a:noFill/>
            <a:miter lim="800000"/>
            <a:headEnd/>
            <a:tailEnd/>
          </a:ln>
        </p:spPr>
      </p:pic>
      <p:sp>
        <p:nvSpPr>
          <p:cNvPr id="11" name="Rectangle 10"/>
          <p:cNvSpPr/>
          <p:nvPr/>
        </p:nvSpPr>
        <p:spPr>
          <a:xfrm>
            <a:off x="3404212" y="4318609"/>
            <a:ext cx="5321147" cy="1244906"/>
          </a:xfrm>
          <a:prstGeom prst="rect">
            <a:avLst/>
          </a:prstGeom>
          <a:solidFill>
            <a:schemeClr val="tx1"/>
          </a:solidFill>
          <a:ln w="127000">
            <a:solidFill>
              <a:schemeClr val="bg1">
                <a:alpha val="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itle 5"/>
          <p:cNvSpPr txBox="1">
            <a:spLocks/>
          </p:cNvSpPr>
          <p:nvPr/>
        </p:nvSpPr>
        <p:spPr bwMode="auto">
          <a:xfrm>
            <a:off x="3029638" y="5035710"/>
            <a:ext cx="5596563" cy="40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1" algn="r" eaLnBrk="0" fontAlgn="base" hangingPunct="0">
              <a:spcBef>
                <a:spcPct val="0"/>
              </a:spcBef>
              <a:spcAft>
                <a:spcPct val="0"/>
              </a:spcAft>
            </a:pPr>
            <a:r>
              <a:rPr kumimoji="0" lang="en-US" sz="2000" b="0" i="0" u="none" strike="noStrike" kern="0" cap="none" spc="0" normalizeH="0" noProof="0" dirty="0" smtClean="0">
                <a:ln>
                  <a:noFill/>
                </a:ln>
                <a:solidFill>
                  <a:schemeClr val="bg1">
                    <a:lumMod val="65000"/>
                  </a:schemeClr>
                </a:solidFill>
                <a:effectLst/>
                <a:uLnTx/>
                <a:uFillTx/>
                <a:latin typeface="Century Gothic" pitchFamily="34" charset="0"/>
                <a:ea typeface="+mj-ea"/>
                <a:cs typeface="Arial" pitchFamily="34" charset="0"/>
              </a:rPr>
              <a:t>A </a:t>
            </a:r>
            <a:r>
              <a:rPr kumimoji="0" lang="en-US" sz="2000" b="1" i="0" u="none" strike="noStrike" kern="0" cap="none" spc="0" normalizeH="0" noProof="0" dirty="0" smtClean="0">
                <a:ln>
                  <a:noFill/>
                </a:ln>
                <a:solidFill>
                  <a:schemeClr val="bg1">
                    <a:lumMod val="65000"/>
                  </a:schemeClr>
                </a:solidFill>
                <a:effectLst/>
                <a:uLnTx/>
                <a:uFillTx/>
                <a:latin typeface="Century Gothic" pitchFamily="34" charset="0"/>
                <a:ea typeface="+mj-ea"/>
                <a:cs typeface="Arial" pitchFamily="34" charset="0"/>
              </a:rPr>
              <a:t>Boundary</a:t>
            </a:r>
            <a:r>
              <a:rPr kumimoji="0" lang="en-US" sz="2000" b="0" i="0" u="none" strike="noStrike" kern="0" cap="none" spc="0" normalizeH="0" noProof="0" dirty="0" smtClean="0">
                <a:ln>
                  <a:noFill/>
                </a:ln>
                <a:solidFill>
                  <a:schemeClr val="bg1">
                    <a:lumMod val="65000"/>
                  </a:schemeClr>
                </a:solidFill>
                <a:effectLst/>
                <a:uLnTx/>
                <a:uFillTx/>
                <a:latin typeface="Century Gothic" pitchFamily="34" charset="0"/>
                <a:ea typeface="+mj-ea"/>
                <a:cs typeface="Arial" pitchFamily="34" charset="0"/>
              </a:rPr>
              <a:t> across which two independent systems meet and act on </a:t>
            </a:r>
            <a:r>
              <a:rPr kumimoji="0" lang="en-US" sz="2000" b="1" i="0" u="none" strike="noStrike" kern="0" cap="none" spc="0" normalizeH="0" noProof="0" dirty="0" smtClean="0">
                <a:ln>
                  <a:noFill/>
                </a:ln>
                <a:solidFill>
                  <a:schemeClr val="bg1">
                    <a:lumMod val="65000"/>
                  </a:schemeClr>
                </a:solidFill>
                <a:effectLst/>
                <a:uLnTx/>
                <a:uFillTx/>
                <a:latin typeface="Century Gothic" pitchFamily="34" charset="0"/>
                <a:ea typeface="+mj-ea"/>
                <a:cs typeface="Arial" pitchFamily="34" charset="0"/>
              </a:rPr>
              <a:t>Communicate</a:t>
            </a:r>
            <a:r>
              <a:rPr kumimoji="0" lang="en-US" sz="2000" b="0" i="0" u="none" strike="noStrike" kern="0" cap="none" spc="0" normalizeH="0" noProof="0" dirty="0" smtClean="0">
                <a:ln>
                  <a:noFill/>
                </a:ln>
                <a:solidFill>
                  <a:schemeClr val="bg1">
                    <a:lumMod val="65000"/>
                  </a:schemeClr>
                </a:solidFill>
                <a:effectLst/>
                <a:uLnTx/>
                <a:uFillTx/>
                <a:latin typeface="Century Gothic" pitchFamily="34" charset="0"/>
                <a:ea typeface="+mj-ea"/>
                <a:cs typeface="Arial" pitchFamily="34" charset="0"/>
              </a:rPr>
              <a:t> with each other</a:t>
            </a:r>
            <a:endParaRPr kumimoji="0" lang="en-US" sz="2000" b="0" i="0" u="none" strike="noStrike" kern="0" cap="none" spc="0" normalizeH="0" noProof="0" dirty="0">
              <a:ln>
                <a:noFill/>
              </a:ln>
              <a:solidFill>
                <a:schemeClr val="bg1">
                  <a:lumMod val="65000"/>
                </a:schemeClr>
              </a:solidFill>
              <a:effectLst/>
              <a:uLnTx/>
              <a:uFillTx/>
              <a:latin typeface="Century Gothic" pitchFamily="34" charset="0"/>
              <a:ea typeface="+mj-ea"/>
              <a:cs typeface="Arial" pitchFamily="34" charset="0"/>
            </a:endParaRPr>
          </a:p>
        </p:txBody>
      </p:sp>
      <p:sp>
        <p:nvSpPr>
          <p:cNvPr id="13" name="TextBox 12"/>
          <p:cNvSpPr txBox="1"/>
          <p:nvPr/>
        </p:nvSpPr>
        <p:spPr>
          <a:xfrm>
            <a:off x="4756126" y="1406767"/>
            <a:ext cx="4024317" cy="2246769"/>
          </a:xfrm>
          <a:prstGeom prst="rect">
            <a:avLst/>
          </a:prstGeom>
          <a:noFill/>
        </p:spPr>
        <p:txBody>
          <a:bodyPr wrap="square" rtlCol="0">
            <a:spAutoFit/>
          </a:bodyPr>
          <a:lstStyle/>
          <a:p>
            <a:r>
              <a:rPr lang="en-US" sz="1400" b="0" dirty="0" smtClean="0">
                <a:solidFill>
                  <a:schemeClr val="tx1">
                    <a:lumMod val="50000"/>
                    <a:lumOff val="50000"/>
                  </a:schemeClr>
                </a:solidFill>
                <a:latin typeface="Calibri" pitchFamily="34" charset="0"/>
                <a:cs typeface="Calibri" pitchFamily="34" charset="0"/>
              </a:rPr>
              <a:t>We go on many places like our favorite store, our favorite person or even our favorite website. But sometimes we create an emotional relation with any one of them. </a:t>
            </a:r>
            <a:br>
              <a:rPr lang="en-US" sz="1400" b="0" dirty="0" smtClean="0">
                <a:solidFill>
                  <a:schemeClr val="tx1">
                    <a:lumMod val="50000"/>
                    <a:lumOff val="50000"/>
                  </a:schemeClr>
                </a:solidFill>
                <a:latin typeface="Calibri" pitchFamily="34" charset="0"/>
                <a:cs typeface="Calibri" pitchFamily="34" charset="0"/>
              </a:rPr>
            </a:br>
            <a:r>
              <a:rPr lang="en-US" sz="1400" b="0" dirty="0" smtClean="0">
                <a:solidFill>
                  <a:schemeClr val="tx1">
                    <a:lumMod val="50000"/>
                    <a:lumOff val="50000"/>
                  </a:schemeClr>
                </a:solidFill>
                <a:latin typeface="Calibri" pitchFamily="34" charset="0"/>
                <a:cs typeface="Calibri" pitchFamily="34" charset="0"/>
              </a:rPr>
              <a:t/>
            </a:r>
            <a:br>
              <a:rPr lang="en-US" sz="1400" b="0" dirty="0" smtClean="0">
                <a:solidFill>
                  <a:schemeClr val="tx1">
                    <a:lumMod val="50000"/>
                    <a:lumOff val="50000"/>
                  </a:schemeClr>
                </a:solidFill>
                <a:latin typeface="Calibri" pitchFamily="34" charset="0"/>
                <a:cs typeface="Calibri" pitchFamily="34" charset="0"/>
              </a:rPr>
            </a:br>
            <a:r>
              <a:rPr lang="en-US" sz="1400" b="0" dirty="0" smtClean="0">
                <a:solidFill>
                  <a:schemeClr val="tx1">
                    <a:lumMod val="50000"/>
                    <a:lumOff val="50000"/>
                  </a:schemeClr>
                </a:solidFill>
                <a:latin typeface="Calibri" pitchFamily="34" charset="0"/>
                <a:cs typeface="Calibri" pitchFamily="34" charset="0"/>
              </a:rPr>
              <a:t>It also applies in the field of web page designing. If your design is creative and engaging, the visitor prefers to come again and again on this site. That is how a designer communicate with the help of design. </a:t>
            </a:r>
          </a:p>
        </p:txBody>
      </p:sp>
      <p:sp>
        <p:nvSpPr>
          <p:cNvPr id="9" name="TextBox 8"/>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5</a:t>
            </a:r>
          </a:p>
        </p:txBody>
      </p:sp>
    </p:spTree>
    <p:extLst>
      <p:ext uri="{BB962C8B-B14F-4D97-AF65-F5344CB8AC3E}">
        <p14:creationId xmlns:p14="http://schemas.microsoft.com/office/powerpoint/2010/main" val="2514696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025" y="2617678"/>
            <a:ext cx="5014116" cy="589072"/>
          </a:xfrm>
          <a:prstGeom prst="rect">
            <a:avLst/>
          </a:prstGeom>
          <a:noFill/>
        </p:spPr>
        <p:txBody>
          <a:bodyPr wrap="square" rtlCol="0">
            <a:spAutoFit/>
          </a:bodyPr>
          <a:lstStyle/>
          <a:p>
            <a:pPr>
              <a:lnSpc>
                <a:spcPct val="150000"/>
              </a:lnSpc>
            </a:pPr>
            <a:r>
              <a:rPr lang="en-US" dirty="0">
                <a:solidFill>
                  <a:srgbClr val="FFC000"/>
                </a:solidFill>
                <a:latin typeface="Calibri" pitchFamily="34" charset="0"/>
                <a:cs typeface="Calibri" pitchFamily="34" charset="0"/>
              </a:rPr>
              <a:t>Who we are?</a:t>
            </a:r>
          </a:p>
        </p:txBody>
      </p:sp>
    </p:spTree>
    <p:extLst>
      <p:ext uri="{BB962C8B-B14F-4D97-AF65-F5344CB8AC3E}">
        <p14:creationId xmlns:p14="http://schemas.microsoft.com/office/powerpoint/2010/main" val="10488745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lIns="0" rIns="0"/>
          <a:lstStyle/>
          <a:p>
            <a:r>
              <a:rPr lang="en-US" sz="2000" dirty="0"/>
              <a:t>What is Visual Design| Visual </a:t>
            </a:r>
            <a:r>
              <a:rPr lang="en-US" sz="2000" dirty="0" smtClean="0"/>
              <a:t>Design Process</a:t>
            </a:r>
            <a:endParaRPr lang="en-US" sz="2000" dirty="0"/>
          </a:p>
        </p:txBody>
      </p:sp>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23" name="Slide Number Placeholder 22"/>
          <p:cNvSpPr>
            <a:spLocks noGrp="1"/>
          </p:cNvSpPr>
          <p:nvPr>
            <p:ph type="sldNum" sz="quarter" idx="4"/>
          </p:nvPr>
        </p:nvSpPr>
        <p:spPr/>
        <p:txBody>
          <a:bodyPr/>
          <a:lstStyle/>
          <a:p>
            <a:pPr>
              <a:defRPr/>
            </a:pPr>
            <a:fld id="{0B29B4DF-0B59-411B-BCF2-5B7E7B65BA1C}" type="slidenum">
              <a:rPr lang="en-US" smtClean="0"/>
              <a:pPr>
                <a:defRPr/>
              </a:pPr>
              <a:t>19</a:t>
            </a:fld>
            <a:endParaRPr lang="en-US" dirty="0"/>
          </a:p>
        </p:txBody>
      </p:sp>
      <p:sp>
        <p:nvSpPr>
          <p:cNvPr id="54" name="Rectangle 49"/>
          <p:cNvSpPr>
            <a:spLocks noChangeArrowheads="1"/>
          </p:cNvSpPr>
          <p:nvPr/>
        </p:nvSpPr>
        <p:spPr bwMode="auto">
          <a:xfrm>
            <a:off x="6693288" y="2829548"/>
            <a:ext cx="2011363" cy="3108325"/>
          </a:xfrm>
          <a:prstGeom prst="rect">
            <a:avLst/>
          </a:prstGeom>
          <a:gradFill rotWithShape="1">
            <a:gsLst>
              <a:gs pos="0">
                <a:srgbClr val="18425C"/>
              </a:gs>
              <a:gs pos="50000">
                <a:srgbClr val="276387"/>
              </a:gs>
              <a:gs pos="100000">
                <a:srgbClr val="3177A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pPr algn="ctr" eaLnBrk="0" hangingPunct="0"/>
            <a:endParaRPr lang="en-US" dirty="0"/>
          </a:p>
        </p:txBody>
      </p:sp>
      <p:sp>
        <p:nvSpPr>
          <p:cNvPr id="55" name="Rectangle 48"/>
          <p:cNvSpPr>
            <a:spLocks noChangeArrowheads="1"/>
          </p:cNvSpPr>
          <p:nvPr/>
        </p:nvSpPr>
        <p:spPr bwMode="auto">
          <a:xfrm>
            <a:off x="2553088" y="2829548"/>
            <a:ext cx="2193925" cy="3108325"/>
          </a:xfrm>
          <a:prstGeom prst="rect">
            <a:avLst/>
          </a:prstGeom>
          <a:gradFill rotWithShape="1">
            <a:gsLst>
              <a:gs pos="0">
                <a:srgbClr val="18425C"/>
              </a:gs>
              <a:gs pos="50000">
                <a:srgbClr val="276387"/>
              </a:gs>
              <a:gs pos="100000">
                <a:srgbClr val="3177A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pPr algn="ctr" eaLnBrk="0" hangingPunct="0"/>
            <a:endParaRPr lang="en-US" dirty="0"/>
          </a:p>
        </p:txBody>
      </p:sp>
      <p:sp>
        <p:nvSpPr>
          <p:cNvPr id="56" name="Rectangle 47"/>
          <p:cNvSpPr>
            <a:spLocks noChangeArrowheads="1"/>
          </p:cNvSpPr>
          <p:nvPr/>
        </p:nvSpPr>
        <p:spPr bwMode="auto">
          <a:xfrm>
            <a:off x="4762888" y="2829548"/>
            <a:ext cx="1920875" cy="3108325"/>
          </a:xfrm>
          <a:prstGeom prst="rect">
            <a:avLst/>
          </a:prstGeom>
          <a:gradFill rotWithShape="1">
            <a:gsLst>
              <a:gs pos="0">
                <a:srgbClr val="18425C"/>
              </a:gs>
              <a:gs pos="50000">
                <a:srgbClr val="276387"/>
              </a:gs>
              <a:gs pos="100000">
                <a:srgbClr val="3177A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pPr algn="ctr" eaLnBrk="0" hangingPunct="0"/>
            <a:endParaRPr lang="en-US" dirty="0"/>
          </a:p>
        </p:txBody>
      </p:sp>
      <p:sp>
        <p:nvSpPr>
          <p:cNvPr id="57" name="Rectangle 46"/>
          <p:cNvSpPr>
            <a:spLocks noChangeArrowheads="1"/>
          </p:cNvSpPr>
          <p:nvPr/>
        </p:nvSpPr>
        <p:spPr bwMode="auto">
          <a:xfrm>
            <a:off x="343288" y="2829548"/>
            <a:ext cx="2193925" cy="3108325"/>
          </a:xfrm>
          <a:prstGeom prst="rect">
            <a:avLst/>
          </a:prstGeom>
          <a:gradFill rotWithShape="1">
            <a:gsLst>
              <a:gs pos="0">
                <a:srgbClr val="18425C"/>
              </a:gs>
              <a:gs pos="50000">
                <a:srgbClr val="276387"/>
              </a:gs>
              <a:gs pos="100000">
                <a:srgbClr val="3177A1"/>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nchor="ctr">
            <a:spAutoFit/>
          </a:bodyPr>
          <a:lstStyle/>
          <a:p>
            <a:pPr algn="ctr" eaLnBrk="0" hangingPunct="0"/>
            <a:endParaRPr lang="en-US" dirty="0"/>
          </a:p>
        </p:txBody>
      </p:sp>
      <p:sp>
        <p:nvSpPr>
          <p:cNvPr id="58" name="Text Box 13"/>
          <p:cNvSpPr txBox="1">
            <a:spLocks noChangeArrowheads="1"/>
          </p:cNvSpPr>
          <p:nvPr/>
        </p:nvSpPr>
        <p:spPr bwMode="auto">
          <a:xfrm>
            <a:off x="343288" y="2886698"/>
            <a:ext cx="22479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buFontTx/>
              <a:buChar char="•"/>
            </a:pPr>
            <a:r>
              <a:rPr lang="en-US" sz="1200" dirty="0">
                <a:solidFill>
                  <a:schemeClr val="bg1"/>
                </a:solidFill>
                <a:latin typeface="Calibri" pitchFamily="34" charset="0"/>
                <a:cs typeface="Calibri" pitchFamily="34" charset="0"/>
              </a:rPr>
              <a:t>  Stakeholder Interviews</a:t>
            </a:r>
          </a:p>
          <a:p>
            <a:pPr eaLnBrk="1" hangingPunct="1">
              <a:buFontTx/>
              <a:buChar char="•"/>
            </a:pPr>
            <a:r>
              <a:rPr lang="en-US" sz="1200" dirty="0">
                <a:solidFill>
                  <a:schemeClr val="bg1"/>
                </a:solidFill>
                <a:latin typeface="Calibri" pitchFamily="34" charset="0"/>
                <a:cs typeface="Calibri" pitchFamily="34" charset="0"/>
              </a:rPr>
              <a:t>  Research - Client Branding material, </a:t>
            </a:r>
            <a:r>
              <a:rPr lang="en-US" sz="1200" dirty="0" smtClean="0">
                <a:solidFill>
                  <a:schemeClr val="bg1"/>
                </a:solidFill>
                <a:latin typeface="Calibri" pitchFamily="34" charset="0"/>
                <a:cs typeface="Calibri" pitchFamily="34" charset="0"/>
              </a:rPr>
              <a:t>existing artworks, URL’s</a:t>
            </a:r>
            <a:r>
              <a:rPr lang="en-US" sz="1200" dirty="0">
                <a:solidFill>
                  <a:schemeClr val="bg1"/>
                </a:solidFill>
                <a:latin typeface="Calibri" pitchFamily="34" charset="0"/>
                <a:cs typeface="Calibri" pitchFamily="34" charset="0"/>
              </a:rPr>
              <a:t>, other </a:t>
            </a:r>
            <a:r>
              <a:rPr lang="en-US" sz="1200" dirty="0" smtClean="0">
                <a:solidFill>
                  <a:schemeClr val="bg1"/>
                </a:solidFill>
                <a:latin typeface="Calibri" pitchFamily="34" charset="0"/>
                <a:cs typeface="Calibri" pitchFamily="34" charset="0"/>
              </a:rPr>
              <a:t>Products </a:t>
            </a:r>
            <a:r>
              <a:rPr lang="en-US" sz="1200" dirty="0">
                <a:solidFill>
                  <a:schemeClr val="bg1"/>
                </a:solidFill>
                <a:latin typeface="Calibri" pitchFamily="34" charset="0"/>
                <a:cs typeface="Calibri" pitchFamily="34" charset="0"/>
              </a:rPr>
              <a:t>if any, Competitors sites &amp; branding materials</a:t>
            </a:r>
            <a:r>
              <a:rPr lang="en-US" sz="1200" dirty="0" smtClean="0">
                <a:solidFill>
                  <a:schemeClr val="bg1"/>
                </a:solidFill>
                <a:latin typeface="Calibri" pitchFamily="34" charset="0"/>
                <a:cs typeface="Calibri" pitchFamily="34" charset="0"/>
              </a:rPr>
              <a:t>,</a:t>
            </a:r>
            <a:endParaRPr lang="en-US" sz="1200" dirty="0">
              <a:solidFill>
                <a:schemeClr val="bg1"/>
              </a:solidFill>
              <a:latin typeface="Calibri" pitchFamily="34" charset="0"/>
              <a:cs typeface="Calibri" pitchFamily="34" charset="0"/>
            </a:endParaRPr>
          </a:p>
        </p:txBody>
      </p:sp>
      <p:sp>
        <p:nvSpPr>
          <p:cNvPr id="59" name="Text Box 14"/>
          <p:cNvSpPr txBox="1">
            <a:spLocks noChangeArrowheads="1"/>
          </p:cNvSpPr>
          <p:nvPr/>
        </p:nvSpPr>
        <p:spPr bwMode="auto">
          <a:xfrm>
            <a:off x="2553088" y="2875586"/>
            <a:ext cx="21796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buFontTx/>
              <a:buChar char="•"/>
            </a:pPr>
            <a:r>
              <a:rPr lang="en-US" sz="1200" dirty="0">
                <a:solidFill>
                  <a:schemeClr val="bg1"/>
                </a:solidFill>
                <a:latin typeface="Calibri" pitchFamily="34" charset="0"/>
                <a:cs typeface="Calibri" pitchFamily="34" charset="0"/>
              </a:rPr>
              <a:t>  Visual Design Review </a:t>
            </a:r>
          </a:p>
          <a:p>
            <a:pPr eaLnBrk="1" hangingPunct="1">
              <a:buFontTx/>
              <a:buChar char="•"/>
            </a:pPr>
            <a:r>
              <a:rPr lang="en-US" sz="1200" dirty="0">
                <a:solidFill>
                  <a:schemeClr val="bg1"/>
                </a:solidFill>
                <a:latin typeface="Calibri" pitchFamily="34" charset="0"/>
                <a:cs typeface="Calibri" pitchFamily="34" charset="0"/>
              </a:rPr>
              <a:t>  Pencil Sketches</a:t>
            </a:r>
          </a:p>
          <a:p>
            <a:pPr eaLnBrk="1" hangingPunct="1">
              <a:buFontTx/>
              <a:buChar char="•"/>
            </a:pPr>
            <a:r>
              <a:rPr lang="en-US" sz="1200" dirty="0">
                <a:solidFill>
                  <a:schemeClr val="bg1"/>
                </a:solidFill>
                <a:latin typeface="Calibri" pitchFamily="34" charset="0"/>
                <a:cs typeface="Calibri" pitchFamily="34" charset="0"/>
              </a:rPr>
              <a:t> Concept Generation based on creative brief  document</a:t>
            </a:r>
          </a:p>
          <a:p>
            <a:pPr eaLnBrk="1" hangingPunct="1">
              <a:buFontTx/>
              <a:buChar char="•"/>
            </a:pPr>
            <a:r>
              <a:rPr lang="en-US" sz="1200" dirty="0">
                <a:solidFill>
                  <a:schemeClr val="bg1"/>
                </a:solidFill>
                <a:latin typeface="Calibri" pitchFamily="34" charset="0"/>
                <a:cs typeface="Calibri" pitchFamily="34" charset="0"/>
              </a:rPr>
              <a:t> Update concept based on client feedback</a:t>
            </a:r>
          </a:p>
          <a:p>
            <a:pPr eaLnBrk="1" hangingPunct="1">
              <a:buFontTx/>
              <a:buChar char="•"/>
            </a:pPr>
            <a:r>
              <a:rPr lang="en-US" sz="1200" dirty="0">
                <a:solidFill>
                  <a:schemeClr val="bg1"/>
                </a:solidFill>
                <a:latin typeface="Calibri" pitchFamily="34" charset="0"/>
                <a:cs typeface="Calibri" pitchFamily="34" charset="0"/>
              </a:rPr>
              <a:t>  Brand Perception Test</a:t>
            </a:r>
          </a:p>
        </p:txBody>
      </p:sp>
      <p:sp>
        <p:nvSpPr>
          <p:cNvPr id="60" name="Text Box 15"/>
          <p:cNvSpPr txBox="1">
            <a:spLocks noChangeArrowheads="1"/>
          </p:cNvSpPr>
          <p:nvPr/>
        </p:nvSpPr>
        <p:spPr bwMode="auto">
          <a:xfrm>
            <a:off x="4845438" y="2885111"/>
            <a:ext cx="1917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buFontTx/>
              <a:buChar char="•"/>
            </a:pPr>
            <a:r>
              <a:rPr lang="en-US" sz="1200" dirty="0">
                <a:solidFill>
                  <a:schemeClr val="bg1"/>
                </a:solidFill>
                <a:latin typeface="Calibri" pitchFamily="34" charset="0"/>
                <a:cs typeface="Calibri" pitchFamily="34" charset="0"/>
              </a:rPr>
              <a:t>  Apply finalize visual language to  internal screens</a:t>
            </a:r>
          </a:p>
        </p:txBody>
      </p:sp>
      <p:sp>
        <p:nvSpPr>
          <p:cNvPr id="61" name="Text Box 16"/>
          <p:cNvSpPr txBox="1">
            <a:spLocks noChangeArrowheads="1"/>
          </p:cNvSpPr>
          <p:nvPr/>
        </p:nvSpPr>
        <p:spPr bwMode="auto">
          <a:xfrm>
            <a:off x="6801238" y="2875586"/>
            <a:ext cx="16154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buFontTx/>
              <a:buChar char="•"/>
            </a:pPr>
            <a:r>
              <a:rPr lang="en-US" sz="1200" dirty="0">
                <a:solidFill>
                  <a:schemeClr val="bg1"/>
                </a:solidFill>
                <a:latin typeface="Calibri" pitchFamily="34" charset="0"/>
                <a:cs typeface="Calibri" pitchFamily="34" charset="0"/>
              </a:rPr>
              <a:t>  Design Specification</a:t>
            </a:r>
          </a:p>
          <a:p>
            <a:pPr eaLnBrk="1" hangingPunct="1">
              <a:buFontTx/>
              <a:buChar char="•"/>
            </a:pPr>
            <a:r>
              <a:rPr lang="en-US" sz="1200" dirty="0">
                <a:solidFill>
                  <a:schemeClr val="bg1"/>
                </a:solidFill>
                <a:latin typeface="Calibri" pitchFamily="34" charset="0"/>
                <a:cs typeface="Calibri" pitchFamily="34" charset="0"/>
              </a:rPr>
              <a:t>  HTML Pages</a:t>
            </a:r>
          </a:p>
          <a:p>
            <a:pPr eaLnBrk="1" hangingPunct="1">
              <a:buFontTx/>
              <a:buChar char="•"/>
            </a:pPr>
            <a:r>
              <a:rPr lang="en-US" sz="1200" dirty="0">
                <a:solidFill>
                  <a:schemeClr val="bg1"/>
                </a:solidFill>
                <a:latin typeface="Calibri" pitchFamily="34" charset="0"/>
                <a:cs typeface="Calibri" pitchFamily="34" charset="0"/>
              </a:rPr>
              <a:t>  Graphic Slices</a:t>
            </a:r>
          </a:p>
        </p:txBody>
      </p:sp>
      <p:sp>
        <p:nvSpPr>
          <p:cNvPr id="62" name="AutoShape 17"/>
          <p:cNvSpPr>
            <a:spLocks noChangeArrowheads="1"/>
          </p:cNvSpPr>
          <p:nvPr/>
        </p:nvSpPr>
        <p:spPr bwMode="auto">
          <a:xfrm>
            <a:off x="468701" y="4372598"/>
            <a:ext cx="1957387" cy="374650"/>
          </a:xfrm>
          <a:prstGeom prst="roundRect">
            <a:avLst>
              <a:gd name="adj" fmla="val 16667"/>
            </a:avLst>
          </a:prstGeom>
          <a:solidFill>
            <a:schemeClr val="tx1">
              <a:lumMod val="85000"/>
              <a:lumOff val="15000"/>
            </a:schemeClr>
          </a:solidFill>
          <a:ln w="9525">
            <a:noFill/>
            <a:round/>
            <a:headEnd/>
            <a:tailEnd/>
          </a:ln>
        </p:spPr>
        <p:txBody>
          <a:bodyPr wrap="none" anchor="ctr"/>
          <a:lstStyle/>
          <a:p>
            <a:pPr marL="228600" indent="-228600">
              <a:defRPr/>
            </a:pPr>
            <a:r>
              <a:rPr lang="en-US" sz="1200" dirty="0">
                <a:solidFill>
                  <a:schemeClr val="bg1"/>
                </a:solidFill>
                <a:latin typeface="Calibri" pitchFamily="34" charset="0"/>
                <a:cs typeface="Calibri" pitchFamily="34" charset="0"/>
              </a:rPr>
              <a:t>Questionnaire Document</a:t>
            </a:r>
          </a:p>
        </p:txBody>
      </p:sp>
      <p:sp>
        <p:nvSpPr>
          <p:cNvPr id="63" name="AutoShape 18"/>
          <p:cNvSpPr>
            <a:spLocks noChangeArrowheads="1"/>
          </p:cNvSpPr>
          <p:nvPr/>
        </p:nvSpPr>
        <p:spPr bwMode="auto">
          <a:xfrm>
            <a:off x="2686438" y="4861548"/>
            <a:ext cx="1936750" cy="279400"/>
          </a:xfrm>
          <a:prstGeom prst="roundRect">
            <a:avLst>
              <a:gd name="adj" fmla="val 16667"/>
            </a:avLst>
          </a:prstGeom>
          <a:solidFill>
            <a:schemeClr val="tx1">
              <a:lumMod val="85000"/>
              <a:lumOff val="15000"/>
            </a:schemeClr>
          </a:solidFill>
          <a:ln w="9525" algn="ctr">
            <a:noFill/>
            <a:round/>
            <a:headEnd/>
            <a:tailEnd/>
          </a:ln>
        </p:spPr>
        <p:txBody>
          <a:bodyPr wrap="none" anchor="ctr"/>
          <a:lstStyle/>
          <a:p>
            <a:pPr>
              <a:defRPr/>
            </a:pPr>
            <a:r>
              <a:rPr lang="en-US" sz="1200" dirty="0">
                <a:solidFill>
                  <a:schemeClr val="bg1"/>
                </a:solidFill>
                <a:latin typeface="Calibri" pitchFamily="34" charset="0"/>
                <a:cs typeface="Calibri" pitchFamily="34" charset="0"/>
              </a:rPr>
              <a:t>Visual Design Review</a:t>
            </a:r>
          </a:p>
        </p:txBody>
      </p:sp>
      <p:sp>
        <p:nvSpPr>
          <p:cNvPr id="64" name="AutoShape 19"/>
          <p:cNvSpPr>
            <a:spLocks noChangeArrowheads="1"/>
          </p:cNvSpPr>
          <p:nvPr/>
        </p:nvSpPr>
        <p:spPr bwMode="auto">
          <a:xfrm>
            <a:off x="2686438" y="5185398"/>
            <a:ext cx="1949450" cy="311150"/>
          </a:xfrm>
          <a:prstGeom prst="roundRect">
            <a:avLst>
              <a:gd name="adj" fmla="val 16667"/>
            </a:avLst>
          </a:prstGeom>
          <a:solidFill>
            <a:schemeClr val="tx1">
              <a:lumMod val="85000"/>
              <a:lumOff val="15000"/>
            </a:schemeClr>
          </a:solidFill>
          <a:ln w="9525" algn="ctr">
            <a:noFill/>
            <a:round/>
            <a:headEnd/>
            <a:tailEnd/>
          </a:ln>
        </p:spPr>
        <p:txBody>
          <a:bodyPr wrap="none" anchor="ctr"/>
          <a:lstStyle/>
          <a:p>
            <a:pPr>
              <a:defRPr/>
            </a:pPr>
            <a:r>
              <a:rPr lang="en-US" sz="1200" dirty="0">
                <a:solidFill>
                  <a:schemeClr val="bg1"/>
                </a:solidFill>
                <a:latin typeface="Calibri" pitchFamily="34" charset="0"/>
                <a:cs typeface="Calibri" pitchFamily="34" charset="0"/>
              </a:rPr>
              <a:t>Visual Design Concepts</a:t>
            </a:r>
          </a:p>
        </p:txBody>
      </p:sp>
      <p:sp>
        <p:nvSpPr>
          <p:cNvPr id="65" name="AutoShape 21"/>
          <p:cNvSpPr>
            <a:spLocks noChangeArrowheads="1"/>
          </p:cNvSpPr>
          <p:nvPr/>
        </p:nvSpPr>
        <p:spPr bwMode="auto">
          <a:xfrm>
            <a:off x="4940688" y="4861548"/>
            <a:ext cx="1524000" cy="292100"/>
          </a:xfrm>
          <a:prstGeom prst="roundRect">
            <a:avLst>
              <a:gd name="adj" fmla="val 16667"/>
            </a:avLst>
          </a:prstGeom>
          <a:solidFill>
            <a:schemeClr val="tx1">
              <a:lumMod val="85000"/>
              <a:lumOff val="15000"/>
            </a:schemeClr>
          </a:solidFill>
          <a:ln w="9525" algn="ctr">
            <a:noFill/>
            <a:round/>
            <a:headEnd/>
            <a:tailEnd/>
          </a:ln>
        </p:spPr>
        <p:txBody>
          <a:bodyPr wrap="none" anchor="ctr"/>
          <a:lstStyle/>
          <a:p>
            <a:pPr>
              <a:defRPr/>
            </a:pPr>
            <a:r>
              <a:rPr lang="en-US" sz="1200" dirty="0">
                <a:solidFill>
                  <a:schemeClr val="bg1"/>
                </a:solidFill>
                <a:latin typeface="Calibri" pitchFamily="34" charset="0"/>
                <a:cs typeface="Calibri" pitchFamily="34" charset="0"/>
              </a:rPr>
              <a:t>Internal screens</a:t>
            </a:r>
          </a:p>
        </p:txBody>
      </p:sp>
      <p:sp>
        <p:nvSpPr>
          <p:cNvPr id="66" name="AutoShape 22"/>
          <p:cNvSpPr>
            <a:spLocks noChangeArrowheads="1"/>
          </p:cNvSpPr>
          <p:nvPr/>
        </p:nvSpPr>
        <p:spPr bwMode="auto">
          <a:xfrm>
            <a:off x="6855213" y="4836148"/>
            <a:ext cx="1692275" cy="304800"/>
          </a:xfrm>
          <a:prstGeom prst="roundRect">
            <a:avLst>
              <a:gd name="adj" fmla="val 16667"/>
            </a:avLst>
          </a:prstGeom>
          <a:solidFill>
            <a:schemeClr val="tx1">
              <a:lumMod val="85000"/>
              <a:lumOff val="15000"/>
            </a:schemeClr>
          </a:solidFill>
          <a:ln w="9525" algn="ctr">
            <a:noFill/>
            <a:round/>
            <a:headEnd/>
            <a:tailEnd/>
          </a:ln>
        </p:spPr>
        <p:txBody>
          <a:bodyPr wrap="none" anchor="ctr"/>
          <a:lstStyle/>
          <a:p>
            <a:pPr marL="119063" indent="-119063">
              <a:defRPr/>
            </a:pPr>
            <a:r>
              <a:rPr lang="en-US" sz="1200" dirty="0">
                <a:solidFill>
                  <a:schemeClr val="bg1"/>
                </a:solidFill>
                <a:latin typeface="Calibri" pitchFamily="34" charset="0"/>
                <a:cs typeface="Calibri" pitchFamily="34" charset="0"/>
              </a:rPr>
              <a:t>Specifications </a:t>
            </a:r>
            <a:r>
              <a:rPr lang="en-US" sz="1200" dirty="0" smtClean="0">
                <a:solidFill>
                  <a:schemeClr val="bg1"/>
                </a:solidFill>
                <a:latin typeface="Calibri" pitchFamily="34" charset="0"/>
                <a:cs typeface="Calibri" pitchFamily="34" charset="0"/>
              </a:rPr>
              <a:t>Doc</a:t>
            </a:r>
            <a:endParaRPr lang="en-US" sz="1200" dirty="0">
              <a:solidFill>
                <a:schemeClr val="bg1"/>
              </a:solidFill>
              <a:latin typeface="Calibri" pitchFamily="34" charset="0"/>
              <a:cs typeface="Calibri" pitchFamily="34" charset="0"/>
            </a:endParaRPr>
          </a:p>
        </p:txBody>
      </p:sp>
      <p:sp>
        <p:nvSpPr>
          <p:cNvPr id="67" name="Text Box 23"/>
          <p:cNvSpPr txBox="1">
            <a:spLocks noChangeArrowheads="1"/>
          </p:cNvSpPr>
          <p:nvPr/>
        </p:nvSpPr>
        <p:spPr bwMode="auto">
          <a:xfrm>
            <a:off x="462351" y="4114765"/>
            <a:ext cx="11789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i="1" dirty="0">
                <a:solidFill>
                  <a:schemeClr val="bg1"/>
                </a:solidFill>
                <a:latin typeface="Calibri" pitchFamily="34" charset="0"/>
                <a:cs typeface="Calibri" pitchFamily="34" charset="0"/>
              </a:rPr>
              <a:t>Internal Output</a:t>
            </a:r>
          </a:p>
        </p:txBody>
      </p:sp>
      <p:sp>
        <p:nvSpPr>
          <p:cNvPr id="68" name="Text Box 24"/>
          <p:cNvSpPr txBox="1">
            <a:spLocks noChangeArrowheads="1"/>
          </p:cNvSpPr>
          <p:nvPr/>
        </p:nvSpPr>
        <p:spPr bwMode="auto">
          <a:xfrm>
            <a:off x="292606" y="2516372"/>
            <a:ext cx="875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400" b="1" dirty="0">
                <a:latin typeface="Calibri" pitchFamily="34" charset="0"/>
                <a:cs typeface="Calibri" pitchFamily="34" charset="0"/>
              </a:rPr>
              <a:t>Activities</a:t>
            </a:r>
          </a:p>
        </p:txBody>
      </p:sp>
      <p:sp>
        <p:nvSpPr>
          <p:cNvPr id="69" name="Rounded Rectangle 17"/>
          <p:cNvSpPr>
            <a:spLocks noChangeArrowheads="1"/>
          </p:cNvSpPr>
          <p:nvPr/>
        </p:nvSpPr>
        <p:spPr bwMode="auto">
          <a:xfrm>
            <a:off x="490926" y="1406271"/>
            <a:ext cx="1700212" cy="715089"/>
          </a:xfrm>
          <a:prstGeom prst="roundRect">
            <a:avLst>
              <a:gd name="adj" fmla="val 16667"/>
            </a:avLst>
          </a:prstGeom>
          <a:gradFill flip="none" rotWithShape="1">
            <a:gsLst>
              <a:gs pos="0">
                <a:srgbClr val="7EB535">
                  <a:shade val="30000"/>
                  <a:satMod val="115000"/>
                </a:srgbClr>
              </a:gs>
              <a:gs pos="50000">
                <a:srgbClr val="7EB535">
                  <a:shade val="67500"/>
                  <a:satMod val="115000"/>
                </a:srgbClr>
              </a:gs>
              <a:gs pos="100000">
                <a:srgbClr val="7EB535">
                  <a:shade val="100000"/>
                  <a:satMod val="115000"/>
                </a:srgbClr>
              </a:gs>
            </a:gsLst>
            <a:lin ang="16200000" scaled="1"/>
            <a:tileRect/>
          </a:gradFill>
          <a:ln w="9525" algn="ctr">
            <a:noFill/>
            <a:round/>
            <a:headEnd/>
            <a:tailEnd/>
          </a:ln>
          <a:effectLst>
            <a:reflection blurRad="6350" stA="52000" endA="300" endPos="35000" dir="5400000" sy="-100000" algn="bl" rotWithShape="0"/>
          </a:effectLst>
        </p:spPr>
        <p:txBody>
          <a:bodyPr anchor="ctr">
            <a:spAutoFit/>
          </a:bodyPr>
          <a:lstStyle/>
          <a:p>
            <a:pPr algn="ctr" eaLnBrk="0" hangingPunct="0">
              <a:defRPr/>
            </a:pPr>
            <a:r>
              <a:rPr lang="en-US" sz="1200" b="1" dirty="0">
                <a:solidFill>
                  <a:schemeClr val="bg1"/>
                </a:solidFill>
                <a:latin typeface="Calibri" pitchFamily="34" charset="0"/>
                <a:cs typeface="Calibri" pitchFamily="34" charset="0"/>
              </a:rPr>
              <a:t>Research &amp; Requirements </a:t>
            </a:r>
            <a:r>
              <a:rPr lang="en-US" sz="1200" b="1" dirty="0" smtClean="0">
                <a:solidFill>
                  <a:schemeClr val="bg1"/>
                </a:solidFill>
                <a:latin typeface="Calibri" pitchFamily="34" charset="0"/>
                <a:cs typeface="Calibri" pitchFamily="34" charset="0"/>
              </a:rPr>
              <a:t>Gathering</a:t>
            </a:r>
            <a:endParaRPr lang="en-US" sz="1200" b="1" dirty="0">
              <a:solidFill>
                <a:schemeClr val="bg1"/>
              </a:solidFill>
              <a:latin typeface="Calibri" pitchFamily="34" charset="0"/>
              <a:cs typeface="Calibri" pitchFamily="34" charset="0"/>
            </a:endParaRPr>
          </a:p>
        </p:txBody>
      </p:sp>
      <p:sp>
        <p:nvSpPr>
          <p:cNvPr id="70" name="Rounded Rectangle 18"/>
          <p:cNvSpPr>
            <a:spLocks noChangeArrowheads="1"/>
          </p:cNvSpPr>
          <p:nvPr/>
        </p:nvSpPr>
        <p:spPr bwMode="auto">
          <a:xfrm>
            <a:off x="2691201" y="1617604"/>
            <a:ext cx="1700212" cy="306467"/>
          </a:xfrm>
          <a:prstGeom prst="roundRect">
            <a:avLst>
              <a:gd name="adj" fmla="val 16667"/>
            </a:avLst>
          </a:prstGeom>
          <a:gradFill flip="none" rotWithShape="1">
            <a:gsLst>
              <a:gs pos="0">
                <a:srgbClr val="7EB535">
                  <a:shade val="30000"/>
                  <a:satMod val="115000"/>
                </a:srgbClr>
              </a:gs>
              <a:gs pos="50000">
                <a:srgbClr val="7EB535">
                  <a:shade val="67500"/>
                  <a:satMod val="115000"/>
                </a:srgbClr>
              </a:gs>
              <a:gs pos="100000">
                <a:srgbClr val="7EB535">
                  <a:shade val="100000"/>
                  <a:satMod val="115000"/>
                </a:srgbClr>
              </a:gs>
            </a:gsLst>
            <a:lin ang="16200000" scaled="1"/>
            <a:tileRect/>
          </a:gradFill>
          <a:ln w="9525" algn="ctr">
            <a:noFill/>
            <a:round/>
            <a:headEnd/>
            <a:tailEnd/>
          </a:ln>
          <a:effectLst>
            <a:reflection blurRad="6350" stA="52000" endA="300" endPos="35000" dir="5400000" sy="-100000" algn="bl" rotWithShape="0"/>
          </a:effectLst>
        </p:spPr>
        <p:txBody>
          <a:bodyPr anchor="ctr">
            <a:spAutoFit/>
          </a:bodyPr>
          <a:lstStyle/>
          <a:p>
            <a:pPr algn="ctr" eaLnBrk="0" hangingPunct="0">
              <a:defRPr/>
            </a:pPr>
            <a:r>
              <a:rPr lang="en-US" sz="1200" b="1" dirty="0">
                <a:solidFill>
                  <a:schemeClr val="bg1"/>
                </a:solidFill>
                <a:latin typeface="Calibri" pitchFamily="34" charset="0"/>
                <a:cs typeface="Calibri" pitchFamily="34" charset="0"/>
              </a:rPr>
              <a:t>Concept </a:t>
            </a:r>
            <a:r>
              <a:rPr lang="en-US" sz="1200" b="1" dirty="0" smtClean="0">
                <a:solidFill>
                  <a:schemeClr val="bg1"/>
                </a:solidFill>
                <a:latin typeface="Calibri" pitchFamily="34" charset="0"/>
                <a:cs typeface="Calibri" pitchFamily="34" charset="0"/>
              </a:rPr>
              <a:t>Generation</a:t>
            </a:r>
            <a:endParaRPr lang="en-US" sz="1200" b="1" dirty="0">
              <a:solidFill>
                <a:schemeClr val="bg1"/>
              </a:solidFill>
              <a:latin typeface="Calibri" pitchFamily="34" charset="0"/>
              <a:cs typeface="Calibri" pitchFamily="34" charset="0"/>
            </a:endParaRPr>
          </a:p>
        </p:txBody>
      </p:sp>
      <p:sp>
        <p:nvSpPr>
          <p:cNvPr id="71" name="Rounded Rectangle 19"/>
          <p:cNvSpPr>
            <a:spLocks noChangeArrowheads="1"/>
          </p:cNvSpPr>
          <p:nvPr/>
        </p:nvSpPr>
        <p:spPr bwMode="auto">
          <a:xfrm>
            <a:off x="4831151" y="1509097"/>
            <a:ext cx="1693862" cy="510778"/>
          </a:xfrm>
          <a:prstGeom prst="roundRect">
            <a:avLst>
              <a:gd name="adj" fmla="val 16667"/>
            </a:avLst>
          </a:prstGeom>
          <a:gradFill flip="none" rotWithShape="1">
            <a:gsLst>
              <a:gs pos="0">
                <a:srgbClr val="7EB535">
                  <a:shade val="30000"/>
                  <a:satMod val="115000"/>
                </a:srgbClr>
              </a:gs>
              <a:gs pos="50000">
                <a:srgbClr val="7EB535">
                  <a:shade val="67500"/>
                  <a:satMod val="115000"/>
                </a:srgbClr>
              </a:gs>
              <a:gs pos="100000">
                <a:srgbClr val="7EB535">
                  <a:shade val="100000"/>
                  <a:satMod val="115000"/>
                </a:srgbClr>
              </a:gs>
            </a:gsLst>
            <a:lin ang="16200000" scaled="1"/>
            <a:tileRect/>
          </a:gradFill>
          <a:ln w="9525" algn="ctr">
            <a:noFill/>
            <a:round/>
            <a:headEnd/>
            <a:tailEnd/>
          </a:ln>
          <a:effectLst>
            <a:reflection blurRad="6350" stA="52000" endA="300" endPos="35000" dir="5400000" sy="-100000" algn="bl" rotWithShape="0"/>
          </a:effectLst>
        </p:spPr>
        <p:txBody>
          <a:bodyPr anchor="ctr">
            <a:spAutoFit/>
          </a:bodyPr>
          <a:lstStyle/>
          <a:p>
            <a:pPr algn="ctr" eaLnBrk="0" hangingPunct="0">
              <a:defRPr/>
            </a:pPr>
            <a:r>
              <a:rPr lang="en-US" sz="1200" b="1" dirty="0">
                <a:solidFill>
                  <a:schemeClr val="bg1"/>
                </a:solidFill>
                <a:latin typeface="Calibri" pitchFamily="34" charset="0"/>
                <a:cs typeface="Calibri" pitchFamily="34" charset="0"/>
              </a:rPr>
              <a:t>Design </a:t>
            </a:r>
            <a:r>
              <a:rPr lang="en-US" sz="1200" b="1" dirty="0" smtClean="0">
                <a:solidFill>
                  <a:schemeClr val="bg1"/>
                </a:solidFill>
                <a:latin typeface="Calibri" pitchFamily="34" charset="0"/>
                <a:cs typeface="Calibri" pitchFamily="34" charset="0"/>
              </a:rPr>
              <a:t>Implementation</a:t>
            </a:r>
            <a:endParaRPr lang="en-US" sz="1200" b="1" dirty="0">
              <a:solidFill>
                <a:schemeClr val="bg1"/>
              </a:solidFill>
              <a:latin typeface="Calibri" pitchFamily="34" charset="0"/>
              <a:cs typeface="Calibri" pitchFamily="34" charset="0"/>
            </a:endParaRPr>
          </a:p>
        </p:txBody>
      </p:sp>
      <p:sp>
        <p:nvSpPr>
          <p:cNvPr id="72" name="Rounded Rectangle 20"/>
          <p:cNvSpPr>
            <a:spLocks noChangeArrowheads="1"/>
          </p:cNvSpPr>
          <p:nvPr/>
        </p:nvSpPr>
        <p:spPr bwMode="auto">
          <a:xfrm>
            <a:off x="6975863" y="1612839"/>
            <a:ext cx="1700213" cy="306467"/>
          </a:xfrm>
          <a:prstGeom prst="roundRect">
            <a:avLst>
              <a:gd name="adj" fmla="val 16667"/>
            </a:avLst>
          </a:prstGeom>
          <a:gradFill flip="none" rotWithShape="1">
            <a:gsLst>
              <a:gs pos="0">
                <a:srgbClr val="7EB535">
                  <a:shade val="30000"/>
                  <a:satMod val="115000"/>
                </a:srgbClr>
              </a:gs>
              <a:gs pos="50000">
                <a:srgbClr val="7EB535">
                  <a:shade val="67500"/>
                  <a:satMod val="115000"/>
                </a:srgbClr>
              </a:gs>
              <a:gs pos="100000">
                <a:srgbClr val="7EB535">
                  <a:shade val="100000"/>
                  <a:satMod val="115000"/>
                </a:srgbClr>
              </a:gs>
            </a:gsLst>
            <a:lin ang="16200000" scaled="1"/>
            <a:tileRect/>
          </a:gradFill>
          <a:ln w="9525" algn="ctr">
            <a:noFill/>
            <a:round/>
            <a:headEnd/>
            <a:tailEnd/>
          </a:ln>
          <a:effectLst>
            <a:reflection blurRad="6350" stA="52000" endA="300" endPos="35000" dir="5400000" sy="-100000" algn="bl" rotWithShape="0"/>
          </a:effectLst>
        </p:spPr>
        <p:txBody>
          <a:bodyPr anchor="ctr">
            <a:spAutoFit/>
          </a:bodyPr>
          <a:lstStyle/>
          <a:p>
            <a:pPr algn="ctr" eaLnBrk="0" hangingPunct="0">
              <a:defRPr/>
            </a:pPr>
            <a:r>
              <a:rPr lang="en-US" sz="1200" b="1" dirty="0" smtClean="0">
                <a:solidFill>
                  <a:schemeClr val="bg1"/>
                </a:solidFill>
                <a:latin typeface="Calibri" pitchFamily="34" charset="0"/>
                <a:cs typeface="Calibri" pitchFamily="34" charset="0"/>
              </a:rPr>
              <a:t>Prototyping</a:t>
            </a:r>
            <a:endParaRPr lang="en-US" sz="1200" b="1" dirty="0">
              <a:solidFill>
                <a:schemeClr val="bg1"/>
              </a:solidFill>
              <a:latin typeface="Calibri" pitchFamily="34" charset="0"/>
              <a:cs typeface="Calibri" pitchFamily="34" charset="0"/>
            </a:endParaRPr>
          </a:p>
        </p:txBody>
      </p:sp>
      <p:sp>
        <p:nvSpPr>
          <p:cNvPr id="73" name="AutoShape 19"/>
          <p:cNvSpPr>
            <a:spLocks noChangeArrowheads="1"/>
          </p:cNvSpPr>
          <p:nvPr/>
        </p:nvSpPr>
        <p:spPr bwMode="auto">
          <a:xfrm>
            <a:off x="2686438" y="5534648"/>
            <a:ext cx="1936750" cy="303213"/>
          </a:xfrm>
          <a:prstGeom prst="roundRect">
            <a:avLst>
              <a:gd name="adj" fmla="val 16667"/>
            </a:avLst>
          </a:prstGeom>
          <a:solidFill>
            <a:schemeClr val="tx1">
              <a:lumMod val="85000"/>
              <a:lumOff val="15000"/>
            </a:schemeClr>
          </a:solidFill>
          <a:ln w="9525" algn="ctr">
            <a:noFill/>
            <a:round/>
            <a:headEnd/>
            <a:tailEnd/>
          </a:ln>
        </p:spPr>
        <p:txBody>
          <a:bodyPr wrap="none" anchor="ctr"/>
          <a:lstStyle/>
          <a:p>
            <a:pPr>
              <a:defRPr/>
            </a:pPr>
            <a:r>
              <a:rPr lang="en-US" sz="1200" dirty="0">
                <a:solidFill>
                  <a:schemeClr val="bg1"/>
                </a:solidFill>
                <a:latin typeface="Calibri" pitchFamily="34" charset="0"/>
                <a:cs typeface="Calibri" pitchFamily="34" charset="0"/>
              </a:rPr>
              <a:t>Brand Perception Test doc</a:t>
            </a:r>
          </a:p>
        </p:txBody>
      </p:sp>
      <p:cxnSp>
        <p:nvCxnSpPr>
          <p:cNvPr id="74" name="Straight Arrow Connector 25"/>
          <p:cNvCxnSpPr>
            <a:cxnSpLocks noChangeShapeType="1"/>
          </p:cNvCxnSpPr>
          <p:nvPr/>
        </p:nvCxnSpPr>
        <p:spPr bwMode="auto">
          <a:xfrm flipV="1">
            <a:off x="2270513" y="1793064"/>
            <a:ext cx="320675" cy="1587"/>
          </a:xfrm>
          <a:prstGeom prst="straightConnector1">
            <a:avLst/>
          </a:prstGeom>
          <a:noFill/>
          <a:ln w="6350"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76" name="Group 47"/>
          <p:cNvGrpSpPr>
            <a:grpSpLocks/>
          </p:cNvGrpSpPr>
          <p:nvPr/>
        </p:nvGrpSpPr>
        <p:grpSpPr bwMode="auto">
          <a:xfrm>
            <a:off x="3540513" y="2063056"/>
            <a:ext cx="2060575" cy="274638"/>
            <a:chOff x="3667347" y="2299320"/>
            <a:chExt cx="2060620" cy="275573"/>
          </a:xfrm>
        </p:grpSpPr>
        <p:cxnSp>
          <p:nvCxnSpPr>
            <p:cNvPr id="77" name="Straight Arrow Connector 32"/>
            <p:cNvCxnSpPr>
              <a:cxnSpLocks noChangeShapeType="1"/>
            </p:cNvCxnSpPr>
            <p:nvPr/>
          </p:nvCxnSpPr>
          <p:spPr bwMode="auto">
            <a:xfrm rot="16200000" flipV="1">
              <a:off x="3548668" y="2445079"/>
              <a:ext cx="242122" cy="4763"/>
            </a:xfrm>
            <a:prstGeom prst="straightConnector1">
              <a:avLst/>
            </a:prstGeom>
            <a:noFill/>
            <a:ln w="12700" algn="ctr">
              <a:solidFill>
                <a:schemeClr val="bg1">
                  <a:lumMod val="50000"/>
                </a:schemeClr>
              </a:solidFill>
              <a:prstDash val="lgDash"/>
              <a:round/>
              <a:headEnd/>
              <a:tailEnd type="arrow" w="med" len="med"/>
            </a:ln>
          </p:spPr>
        </p:cxnSp>
        <p:cxnSp>
          <p:nvCxnSpPr>
            <p:cNvPr id="78" name="Straight Connector 38"/>
            <p:cNvCxnSpPr>
              <a:cxnSpLocks noChangeShapeType="1"/>
            </p:cNvCxnSpPr>
            <p:nvPr/>
          </p:nvCxnSpPr>
          <p:spPr bwMode="auto">
            <a:xfrm>
              <a:off x="3667347" y="2568521"/>
              <a:ext cx="2060620" cy="1592"/>
            </a:xfrm>
            <a:prstGeom prst="line">
              <a:avLst/>
            </a:prstGeom>
            <a:noFill/>
            <a:ln w="12700" algn="ctr">
              <a:solidFill>
                <a:schemeClr val="bg1">
                  <a:lumMod val="50000"/>
                </a:schemeClr>
              </a:solidFill>
              <a:prstDash val="lgDash"/>
              <a:round/>
              <a:headEnd/>
              <a:tailEnd/>
            </a:ln>
          </p:spPr>
        </p:cxnSp>
        <p:cxnSp>
          <p:nvCxnSpPr>
            <p:cNvPr id="79" name="Straight Connector 46"/>
            <p:cNvCxnSpPr>
              <a:cxnSpLocks noChangeShapeType="1"/>
            </p:cNvCxnSpPr>
            <p:nvPr/>
          </p:nvCxnSpPr>
          <p:spPr bwMode="auto">
            <a:xfrm rot="5400000" flipH="1" flipV="1">
              <a:off x="5586212" y="2436312"/>
              <a:ext cx="275573" cy="1587"/>
            </a:xfrm>
            <a:prstGeom prst="line">
              <a:avLst/>
            </a:prstGeom>
            <a:noFill/>
            <a:ln w="12700" algn="ctr">
              <a:solidFill>
                <a:schemeClr val="bg1">
                  <a:lumMod val="50000"/>
                </a:schemeClr>
              </a:solidFill>
              <a:prstDash val="lgDash"/>
              <a:round/>
              <a:headEnd/>
              <a:tailEnd/>
            </a:ln>
          </p:spPr>
        </p:cxnSp>
      </p:grpSp>
      <p:cxnSp>
        <p:nvCxnSpPr>
          <p:cNvPr id="80" name="Straight Arrow Connector 116"/>
          <p:cNvCxnSpPr>
            <a:cxnSpLocks noChangeShapeType="1"/>
          </p:cNvCxnSpPr>
          <p:nvPr/>
        </p:nvCxnSpPr>
        <p:spPr bwMode="auto">
          <a:xfrm flipV="1">
            <a:off x="4472376" y="1781951"/>
            <a:ext cx="260350" cy="1588"/>
          </a:xfrm>
          <a:prstGeom prst="straightConnector1">
            <a:avLst/>
          </a:prstGeom>
          <a:noFill/>
          <a:ln w="63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1" name="TextBox 40"/>
          <p:cNvSpPr txBox="1">
            <a:spLocks noChangeArrowheads="1"/>
          </p:cNvSpPr>
          <p:nvPr/>
        </p:nvSpPr>
        <p:spPr bwMode="auto">
          <a:xfrm>
            <a:off x="3920567" y="2393256"/>
            <a:ext cx="13052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a:r>
              <a:rPr lang="en-US" sz="1200" dirty="0">
                <a:latin typeface="Calibri" pitchFamily="34" charset="0"/>
                <a:cs typeface="Calibri" pitchFamily="34" charset="0"/>
              </a:rPr>
              <a:t>Testing/Feedback</a:t>
            </a:r>
          </a:p>
        </p:txBody>
      </p:sp>
      <p:grpSp>
        <p:nvGrpSpPr>
          <p:cNvPr id="82" name="Group 47"/>
          <p:cNvGrpSpPr>
            <a:grpSpLocks/>
          </p:cNvGrpSpPr>
          <p:nvPr/>
        </p:nvGrpSpPr>
        <p:grpSpPr bwMode="auto">
          <a:xfrm flipH="1" flipV="1">
            <a:off x="3505588" y="1109392"/>
            <a:ext cx="2057400" cy="342900"/>
            <a:chOff x="3667347" y="2299320"/>
            <a:chExt cx="2060620" cy="275573"/>
          </a:xfrm>
        </p:grpSpPr>
        <p:cxnSp>
          <p:nvCxnSpPr>
            <p:cNvPr id="83" name="Straight Arrow Connector 32"/>
            <p:cNvCxnSpPr>
              <a:cxnSpLocks noChangeShapeType="1"/>
            </p:cNvCxnSpPr>
            <p:nvPr/>
          </p:nvCxnSpPr>
          <p:spPr bwMode="auto">
            <a:xfrm rot="16200000" flipV="1">
              <a:off x="3549169" y="2445565"/>
              <a:ext cx="241126" cy="4769"/>
            </a:xfrm>
            <a:prstGeom prst="straightConnector1">
              <a:avLst/>
            </a:prstGeom>
            <a:noFill/>
            <a:ln w="12700" algn="ctr">
              <a:solidFill>
                <a:schemeClr val="bg1">
                  <a:lumMod val="50000"/>
                </a:schemeClr>
              </a:solidFill>
              <a:prstDash val="lgDash"/>
              <a:round/>
              <a:headEnd/>
              <a:tailEnd type="arrow" w="med" len="med"/>
            </a:ln>
          </p:spPr>
        </p:cxnSp>
        <p:cxnSp>
          <p:nvCxnSpPr>
            <p:cNvPr id="84" name="Straight Connector 38"/>
            <p:cNvCxnSpPr>
              <a:cxnSpLocks noChangeShapeType="1"/>
            </p:cNvCxnSpPr>
            <p:nvPr/>
          </p:nvCxnSpPr>
          <p:spPr bwMode="auto">
            <a:xfrm>
              <a:off x="3667347" y="2568514"/>
              <a:ext cx="2060620" cy="1276"/>
            </a:xfrm>
            <a:prstGeom prst="line">
              <a:avLst/>
            </a:prstGeom>
            <a:noFill/>
            <a:ln w="12700" algn="ctr">
              <a:solidFill>
                <a:schemeClr val="bg1">
                  <a:lumMod val="50000"/>
                </a:schemeClr>
              </a:solidFill>
              <a:prstDash val="lgDash"/>
              <a:round/>
              <a:headEnd/>
              <a:tailEnd/>
            </a:ln>
          </p:spPr>
        </p:cxnSp>
        <p:cxnSp>
          <p:nvCxnSpPr>
            <p:cNvPr id="85" name="Straight Connector 46"/>
            <p:cNvCxnSpPr>
              <a:cxnSpLocks noChangeShapeType="1"/>
            </p:cNvCxnSpPr>
            <p:nvPr/>
          </p:nvCxnSpPr>
          <p:spPr bwMode="auto">
            <a:xfrm rot="5400000" flipH="1" flipV="1">
              <a:off x="5586205" y="2436311"/>
              <a:ext cx="275573" cy="1590"/>
            </a:xfrm>
            <a:prstGeom prst="line">
              <a:avLst/>
            </a:prstGeom>
            <a:noFill/>
            <a:ln w="12700" algn="ctr">
              <a:solidFill>
                <a:schemeClr val="bg1">
                  <a:lumMod val="50000"/>
                </a:schemeClr>
              </a:solidFill>
              <a:prstDash val="lgDash"/>
              <a:round/>
              <a:headEnd/>
              <a:tailEnd/>
            </a:ln>
          </p:spPr>
        </p:cxnSp>
      </p:grpSp>
      <p:sp>
        <p:nvSpPr>
          <p:cNvPr id="86" name="TextBox 45"/>
          <p:cNvSpPr txBox="1">
            <a:spLocks noChangeArrowheads="1"/>
          </p:cNvSpPr>
          <p:nvPr/>
        </p:nvSpPr>
        <p:spPr bwMode="auto">
          <a:xfrm>
            <a:off x="3842212" y="1109392"/>
            <a:ext cx="1219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a:r>
              <a:rPr lang="en-US" sz="1200" dirty="0">
                <a:latin typeface="Calibri" pitchFamily="34" charset="0"/>
                <a:cs typeface="Calibri" pitchFamily="34" charset="0"/>
              </a:rPr>
              <a:t>Revised concept</a:t>
            </a:r>
          </a:p>
        </p:txBody>
      </p:sp>
      <p:sp>
        <p:nvSpPr>
          <p:cNvPr id="87" name="AutoShape 17"/>
          <p:cNvSpPr>
            <a:spLocks noChangeArrowheads="1"/>
          </p:cNvSpPr>
          <p:nvPr/>
        </p:nvSpPr>
        <p:spPr bwMode="auto">
          <a:xfrm>
            <a:off x="456001" y="5185398"/>
            <a:ext cx="1957387" cy="374650"/>
          </a:xfrm>
          <a:prstGeom prst="roundRect">
            <a:avLst>
              <a:gd name="adj" fmla="val 16667"/>
            </a:avLst>
          </a:prstGeom>
          <a:solidFill>
            <a:schemeClr val="tx1">
              <a:lumMod val="85000"/>
              <a:lumOff val="15000"/>
            </a:schemeClr>
          </a:solidFill>
          <a:ln w="9525">
            <a:noFill/>
            <a:round/>
            <a:headEnd/>
            <a:tailEnd/>
          </a:ln>
        </p:spPr>
        <p:txBody>
          <a:bodyPr wrap="none" anchor="ctr"/>
          <a:lstStyle/>
          <a:p>
            <a:pPr marL="228600" indent="-228600">
              <a:defRPr/>
            </a:pPr>
            <a:r>
              <a:rPr lang="en-US" sz="1200" dirty="0">
                <a:solidFill>
                  <a:schemeClr val="bg1"/>
                </a:solidFill>
                <a:latin typeface="Calibri" pitchFamily="34" charset="0"/>
                <a:cs typeface="Calibri" pitchFamily="34" charset="0"/>
              </a:rPr>
              <a:t>Creative brief  Document</a:t>
            </a:r>
          </a:p>
        </p:txBody>
      </p:sp>
      <p:sp>
        <p:nvSpPr>
          <p:cNvPr id="88" name="Text Box 23"/>
          <p:cNvSpPr txBox="1">
            <a:spLocks noChangeArrowheads="1"/>
          </p:cNvSpPr>
          <p:nvPr/>
        </p:nvSpPr>
        <p:spPr bwMode="auto">
          <a:xfrm>
            <a:off x="475051" y="4954333"/>
            <a:ext cx="13758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i="1" dirty="0">
                <a:solidFill>
                  <a:schemeClr val="bg1"/>
                </a:solidFill>
                <a:latin typeface="Calibri" pitchFamily="34" charset="0"/>
                <a:cs typeface="Calibri" pitchFamily="34" charset="0"/>
              </a:rPr>
              <a:t>Client Deliverables</a:t>
            </a:r>
          </a:p>
        </p:txBody>
      </p:sp>
      <p:sp>
        <p:nvSpPr>
          <p:cNvPr id="89" name="Text Box 23"/>
          <p:cNvSpPr txBox="1">
            <a:spLocks noChangeArrowheads="1"/>
          </p:cNvSpPr>
          <p:nvPr/>
        </p:nvSpPr>
        <p:spPr bwMode="auto">
          <a:xfrm>
            <a:off x="2634051" y="4614169"/>
            <a:ext cx="13758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i="1" dirty="0">
                <a:solidFill>
                  <a:schemeClr val="bg1"/>
                </a:solidFill>
                <a:latin typeface="Calibri" pitchFamily="34" charset="0"/>
                <a:cs typeface="Calibri" pitchFamily="34" charset="0"/>
              </a:rPr>
              <a:t>Client Deliverables</a:t>
            </a:r>
          </a:p>
        </p:txBody>
      </p:sp>
      <p:sp>
        <p:nvSpPr>
          <p:cNvPr id="90" name="Text Box 23"/>
          <p:cNvSpPr txBox="1">
            <a:spLocks noChangeArrowheads="1"/>
          </p:cNvSpPr>
          <p:nvPr/>
        </p:nvSpPr>
        <p:spPr bwMode="auto">
          <a:xfrm>
            <a:off x="4831151" y="4628237"/>
            <a:ext cx="13758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i="1" dirty="0">
                <a:solidFill>
                  <a:schemeClr val="bg1"/>
                </a:solidFill>
                <a:latin typeface="Calibri" pitchFamily="34" charset="0"/>
                <a:cs typeface="Calibri" pitchFamily="34" charset="0"/>
              </a:rPr>
              <a:t>Client Deliverables</a:t>
            </a:r>
          </a:p>
        </p:txBody>
      </p:sp>
      <p:sp>
        <p:nvSpPr>
          <p:cNvPr id="91" name="Text Box 23"/>
          <p:cNvSpPr txBox="1">
            <a:spLocks noChangeArrowheads="1"/>
          </p:cNvSpPr>
          <p:nvPr/>
        </p:nvSpPr>
        <p:spPr bwMode="auto">
          <a:xfrm>
            <a:off x="6761551" y="4600101"/>
            <a:ext cx="13758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i="1" dirty="0">
                <a:solidFill>
                  <a:schemeClr val="bg1"/>
                </a:solidFill>
                <a:latin typeface="Calibri" pitchFamily="34" charset="0"/>
                <a:cs typeface="Calibri" pitchFamily="34" charset="0"/>
              </a:rPr>
              <a:t>Client Deliverables</a:t>
            </a:r>
          </a:p>
        </p:txBody>
      </p:sp>
      <p:sp>
        <p:nvSpPr>
          <p:cNvPr id="92" name="AutoShape 22"/>
          <p:cNvSpPr>
            <a:spLocks noChangeArrowheads="1"/>
          </p:cNvSpPr>
          <p:nvPr/>
        </p:nvSpPr>
        <p:spPr bwMode="auto">
          <a:xfrm>
            <a:off x="6855213" y="5191748"/>
            <a:ext cx="1692275" cy="279400"/>
          </a:xfrm>
          <a:prstGeom prst="roundRect">
            <a:avLst>
              <a:gd name="adj" fmla="val 16667"/>
            </a:avLst>
          </a:prstGeom>
          <a:solidFill>
            <a:schemeClr val="tx1">
              <a:lumMod val="85000"/>
              <a:lumOff val="15000"/>
            </a:schemeClr>
          </a:solidFill>
          <a:ln w="9525" algn="ctr">
            <a:noFill/>
            <a:round/>
            <a:headEnd/>
            <a:tailEnd/>
          </a:ln>
        </p:spPr>
        <p:txBody>
          <a:bodyPr wrap="none" anchor="ctr"/>
          <a:lstStyle/>
          <a:p>
            <a:pPr marL="119063" indent="-119063">
              <a:defRPr/>
            </a:pPr>
            <a:r>
              <a:rPr lang="en-US" sz="1200" dirty="0">
                <a:solidFill>
                  <a:schemeClr val="bg1"/>
                </a:solidFill>
                <a:latin typeface="Calibri" pitchFamily="34" charset="0"/>
                <a:cs typeface="Calibri" pitchFamily="34" charset="0"/>
              </a:rPr>
              <a:t>HTML Page Types</a:t>
            </a:r>
          </a:p>
        </p:txBody>
      </p:sp>
      <p:cxnSp>
        <p:nvCxnSpPr>
          <p:cNvPr id="93" name="Straight Arrow Connector 116"/>
          <p:cNvCxnSpPr>
            <a:cxnSpLocks noChangeShapeType="1"/>
          </p:cNvCxnSpPr>
          <p:nvPr/>
        </p:nvCxnSpPr>
        <p:spPr bwMode="auto">
          <a:xfrm flipV="1">
            <a:off x="6594863" y="1765279"/>
            <a:ext cx="260350" cy="1588"/>
          </a:xfrm>
          <a:prstGeom prst="straightConnector1">
            <a:avLst/>
          </a:prstGeom>
          <a:noFill/>
          <a:ln w="63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4" name="TextBox 43"/>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5</a:t>
            </a:r>
          </a:p>
        </p:txBody>
      </p:sp>
    </p:spTree>
    <p:extLst>
      <p:ext uri="{BB962C8B-B14F-4D97-AF65-F5344CB8AC3E}">
        <p14:creationId xmlns:p14="http://schemas.microsoft.com/office/powerpoint/2010/main" val="3465416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lIns="0" rIns="0"/>
          <a:lstStyle/>
          <a:p>
            <a:r>
              <a:rPr lang="en-US" sz="2000" dirty="0"/>
              <a:t>What is Visual Design| Why </a:t>
            </a:r>
            <a:r>
              <a:rPr lang="en-US" sz="2000" dirty="0" smtClean="0"/>
              <a:t>Process</a:t>
            </a:r>
            <a:endParaRPr lang="en-US" sz="2000" dirty="0"/>
          </a:p>
        </p:txBody>
      </p:sp>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23" name="Slide Number Placeholder 22"/>
          <p:cNvSpPr>
            <a:spLocks noGrp="1"/>
          </p:cNvSpPr>
          <p:nvPr>
            <p:ph type="sldNum" sz="quarter" idx="4"/>
          </p:nvPr>
        </p:nvSpPr>
        <p:spPr/>
        <p:txBody>
          <a:bodyPr/>
          <a:lstStyle/>
          <a:p>
            <a:pPr>
              <a:defRPr/>
            </a:pPr>
            <a:fld id="{0B29B4DF-0B59-411B-BCF2-5B7E7B65BA1C}" type="slidenum">
              <a:rPr lang="en-US" smtClean="0"/>
              <a:pPr>
                <a:defRPr/>
              </a:pPr>
              <a:t>20</a:t>
            </a:fld>
            <a:endParaRPr lang="en-US" dirty="0"/>
          </a:p>
        </p:txBody>
      </p:sp>
      <p:sp>
        <p:nvSpPr>
          <p:cNvPr id="44" name="Text Box 5"/>
          <p:cNvSpPr txBox="1">
            <a:spLocks noChangeArrowheads="1"/>
          </p:cNvSpPr>
          <p:nvPr/>
        </p:nvSpPr>
        <p:spPr bwMode="auto">
          <a:xfrm>
            <a:off x="609600" y="1117600"/>
            <a:ext cx="7924800" cy="2526846"/>
          </a:xfrm>
          <a:prstGeom prst="rect">
            <a:avLst/>
          </a:prstGeom>
          <a:noFill/>
          <a:ln w="9525" algn="ctr">
            <a:noFill/>
            <a:miter lim="800000"/>
            <a:headEnd/>
            <a:tailEnd/>
          </a:ln>
        </p:spPr>
        <p:txBody>
          <a:bodyPr>
            <a:spAutoFit/>
          </a:bodyPr>
          <a:lstStyle/>
          <a:p>
            <a:pPr eaLnBrk="0" hangingPunct="0">
              <a:lnSpc>
                <a:spcPct val="95000"/>
              </a:lnSpc>
              <a:spcBef>
                <a:spcPct val="20000"/>
              </a:spcBef>
              <a:buClr>
                <a:srgbClr val="FF6600"/>
              </a:buClr>
              <a:buFont typeface="Wingdings" pitchFamily="2" charset="2"/>
              <a:buNone/>
              <a:defRPr/>
            </a:pPr>
            <a:r>
              <a:rPr lang="en-US" sz="1400" dirty="0" smtClean="0">
                <a:solidFill>
                  <a:schemeClr val="tx1">
                    <a:lumMod val="65000"/>
                    <a:lumOff val="35000"/>
                  </a:schemeClr>
                </a:solidFill>
                <a:latin typeface="Calibri" pitchFamily="34" charset="0"/>
                <a:cs typeface="Calibri" pitchFamily="34" charset="0"/>
              </a:rPr>
              <a:t>Provide:</a:t>
            </a:r>
          </a:p>
          <a:p>
            <a:pPr marL="112713" indent="-112713" eaLnBrk="0" hangingPunct="0">
              <a:lnSpc>
                <a:spcPct val="95000"/>
              </a:lnSpc>
              <a:spcBef>
                <a:spcPct val="20000"/>
              </a:spcBef>
              <a:buClr>
                <a:schemeClr val="tx1">
                  <a:lumMod val="75000"/>
                  <a:lumOff val="25000"/>
                </a:schemeClr>
              </a:buClr>
              <a:buFontTx/>
              <a:buChar char="-"/>
              <a:defRPr/>
            </a:pPr>
            <a:r>
              <a:rPr lang="en-US" sz="1400" b="0" kern="0" dirty="0" smtClean="0">
                <a:solidFill>
                  <a:srgbClr val="4D4D4D"/>
                </a:solidFill>
                <a:latin typeface="Calibri" pitchFamily="34" charset="0"/>
                <a:cs typeface="Calibri" pitchFamily="34" charset="0"/>
              </a:rPr>
              <a:t>Parameters </a:t>
            </a:r>
            <a:r>
              <a:rPr lang="en-US" sz="1400" b="0" kern="0" dirty="0">
                <a:solidFill>
                  <a:srgbClr val="4D4D4D"/>
                </a:solidFill>
                <a:latin typeface="Calibri" pitchFamily="34" charset="0"/>
                <a:cs typeface="Calibri" pitchFamily="34" charset="0"/>
              </a:rPr>
              <a:t>to evaluate visual </a:t>
            </a:r>
            <a:r>
              <a:rPr lang="en-US" sz="1400" b="0" kern="0" dirty="0" smtClean="0">
                <a:solidFill>
                  <a:srgbClr val="4D4D4D"/>
                </a:solidFill>
                <a:latin typeface="Calibri" pitchFamily="34" charset="0"/>
                <a:cs typeface="Calibri" pitchFamily="34" charset="0"/>
              </a:rPr>
              <a:t>design</a:t>
            </a:r>
          </a:p>
          <a:p>
            <a:pPr marL="112713" indent="-112713" eaLnBrk="0" hangingPunct="0">
              <a:lnSpc>
                <a:spcPct val="95000"/>
              </a:lnSpc>
              <a:spcBef>
                <a:spcPct val="20000"/>
              </a:spcBef>
              <a:buClr>
                <a:schemeClr val="tx1">
                  <a:lumMod val="75000"/>
                  <a:lumOff val="25000"/>
                </a:schemeClr>
              </a:buClr>
              <a:buFontTx/>
              <a:buChar char="-"/>
              <a:defRPr/>
            </a:pPr>
            <a:r>
              <a:rPr lang="en-US" sz="1400" b="0" kern="0" dirty="0" smtClean="0">
                <a:solidFill>
                  <a:srgbClr val="4D4D4D"/>
                </a:solidFill>
                <a:latin typeface="Calibri" pitchFamily="34" charset="0"/>
                <a:cs typeface="Calibri" pitchFamily="34" charset="0"/>
              </a:rPr>
              <a:t>Scientific </a:t>
            </a:r>
            <a:r>
              <a:rPr lang="en-US" sz="1400" b="0" kern="0" dirty="0">
                <a:solidFill>
                  <a:srgbClr val="4D4D4D"/>
                </a:solidFill>
                <a:latin typeface="Calibri" pitchFamily="34" charset="0"/>
                <a:cs typeface="Calibri" pitchFamily="34" charset="0"/>
              </a:rPr>
              <a:t>approach towards </a:t>
            </a:r>
            <a:r>
              <a:rPr lang="en-US" sz="1400" b="0" kern="0" dirty="0" smtClean="0">
                <a:solidFill>
                  <a:srgbClr val="4D4D4D"/>
                </a:solidFill>
                <a:latin typeface="Calibri" pitchFamily="34" charset="0"/>
                <a:cs typeface="Calibri" pitchFamily="34" charset="0"/>
              </a:rPr>
              <a:t>art</a:t>
            </a:r>
          </a:p>
          <a:p>
            <a:pPr marL="112713" indent="-112713" eaLnBrk="0" hangingPunct="0">
              <a:lnSpc>
                <a:spcPct val="95000"/>
              </a:lnSpc>
              <a:spcBef>
                <a:spcPct val="20000"/>
              </a:spcBef>
              <a:buClr>
                <a:schemeClr val="tx1">
                  <a:lumMod val="75000"/>
                  <a:lumOff val="25000"/>
                </a:schemeClr>
              </a:buClr>
              <a:buFontTx/>
              <a:buChar char="-"/>
              <a:defRPr/>
            </a:pPr>
            <a:r>
              <a:rPr lang="en-US" sz="1400" b="0" kern="0" dirty="0" smtClean="0">
                <a:solidFill>
                  <a:srgbClr val="4D4D4D"/>
                </a:solidFill>
                <a:latin typeface="Calibri" pitchFamily="34" charset="0"/>
                <a:cs typeface="Calibri" pitchFamily="34" charset="0"/>
              </a:rPr>
              <a:t>Buy-in </a:t>
            </a:r>
            <a:r>
              <a:rPr lang="en-US" sz="1400" b="0" kern="0" dirty="0">
                <a:solidFill>
                  <a:srgbClr val="4D4D4D"/>
                </a:solidFill>
                <a:latin typeface="Calibri" pitchFamily="34" charset="0"/>
                <a:cs typeface="Calibri" pitchFamily="34" charset="0"/>
              </a:rPr>
              <a:t>on every step from client so less chances of re-re </a:t>
            </a:r>
            <a:r>
              <a:rPr lang="en-US" sz="1400" b="0" kern="0" dirty="0" smtClean="0">
                <a:solidFill>
                  <a:srgbClr val="4D4D4D"/>
                </a:solidFill>
                <a:latin typeface="Calibri" pitchFamily="34" charset="0"/>
                <a:cs typeface="Calibri" pitchFamily="34" charset="0"/>
              </a:rPr>
              <a:t>work</a:t>
            </a:r>
          </a:p>
          <a:p>
            <a:pPr marL="112713" indent="-112713" eaLnBrk="0" hangingPunct="0">
              <a:lnSpc>
                <a:spcPct val="95000"/>
              </a:lnSpc>
              <a:spcBef>
                <a:spcPct val="20000"/>
              </a:spcBef>
              <a:buClr>
                <a:schemeClr val="tx1">
                  <a:lumMod val="75000"/>
                  <a:lumOff val="25000"/>
                </a:schemeClr>
              </a:buClr>
              <a:buFontTx/>
              <a:buChar char="-"/>
              <a:defRPr/>
            </a:pPr>
            <a:r>
              <a:rPr lang="en-US" sz="1400" b="0" kern="0" dirty="0" smtClean="0">
                <a:solidFill>
                  <a:srgbClr val="4D4D4D"/>
                </a:solidFill>
                <a:latin typeface="Calibri" pitchFamily="34" charset="0"/>
                <a:cs typeface="Calibri" pitchFamily="34" charset="0"/>
              </a:rPr>
              <a:t>Consistent </a:t>
            </a:r>
            <a:r>
              <a:rPr lang="en-US" sz="1400" b="0" kern="0" dirty="0">
                <a:solidFill>
                  <a:srgbClr val="4D4D4D"/>
                </a:solidFill>
                <a:latin typeface="Calibri" pitchFamily="34" charset="0"/>
                <a:cs typeface="Calibri" pitchFamily="34" charset="0"/>
              </a:rPr>
              <a:t>and quality deliverables</a:t>
            </a:r>
          </a:p>
          <a:p>
            <a:pPr lvl="1" eaLnBrk="0" hangingPunct="0">
              <a:lnSpc>
                <a:spcPct val="95000"/>
              </a:lnSpc>
              <a:spcBef>
                <a:spcPct val="20000"/>
              </a:spcBef>
              <a:buClr>
                <a:srgbClr val="FF6600"/>
              </a:buClr>
              <a:buFont typeface="Arial" pitchFamily="34" charset="0"/>
              <a:buChar char="•"/>
              <a:defRPr/>
            </a:pPr>
            <a:endParaRPr lang="en-US" sz="1400" i="1" dirty="0">
              <a:solidFill>
                <a:srgbClr val="FF7915"/>
              </a:solidFill>
              <a:latin typeface="Calibri" pitchFamily="34" charset="0"/>
              <a:cs typeface="Calibri" pitchFamily="34" charset="0"/>
            </a:endParaRPr>
          </a:p>
          <a:p>
            <a:pPr eaLnBrk="0" hangingPunct="0">
              <a:lnSpc>
                <a:spcPct val="95000"/>
              </a:lnSpc>
              <a:spcBef>
                <a:spcPct val="20000"/>
              </a:spcBef>
              <a:buClr>
                <a:srgbClr val="FF6600"/>
              </a:buClr>
              <a:buFont typeface="Wingdings" pitchFamily="2" charset="2"/>
              <a:buNone/>
              <a:defRPr/>
            </a:pPr>
            <a:endParaRPr lang="en-US" sz="1400" i="1" dirty="0">
              <a:solidFill>
                <a:srgbClr val="FF7915"/>
              </a:solidFill>
              <a:latin typeface="Calibri" pitchFamily="34" charset="0"/>
              <a:cs typeface="Calibri" pitchFamily="34" charset="0"/>
            </a:endParaRPr>
          </a:p>
          <a:p>
            <a:pPr eaLnBrk="0" hangingPunct="0">
              <a:lnSpc>
                <a:spcPct val="95000"/>
              </a:lnSpc>
              <a:spcBef>
                <a:spcPct val="20000"/>
              </a:spcBef>
              <a:buClr>
                <a:srgbClr val="FF6600"/>
              </a:buClr>
              <a:buFont typeface="Wingdings" pitchFamily="2" charset="2"/>
              <a:buNone/>
              <a:defRPr/>
            </a:pPr>
            <a:endParaRPr lang="en-US" sz="1400" i="1" dirty="0">
              <a:solidFill>
                <a:srgbClr val="FF7915"/>
              </a:solidFill>
              <a:latin typeface="Calibri" pitchFamily="34" charset="0"/>
              <a:cs typeface="Calibri" pitchFamily="34" charset="0"/>
            </a:endParaRPr>
          </a:p>
          <a:p>
            <a:pPr eaLnBrk="0" hangingPunct="0">
              <a:lnSpc>
                <a:spcPct val="95000"/>
              </a:lnSpc>
              <a:spcBef>
                <a:spcPct val="20000"/>
              </a:spcBef>
              <a:buClr>
                <a:srgbClr val="FF6600"/>
              </a:buClr>
              <a:buFont typeface="Wingdings" pitchFamily="2" charset="2"/>
              <a:buNone/>
              <a:defRPr/>
            </a:pPr>
            <a:r>
              <a:rPr lang="en-US" sz="1400" i="1" dirty="0">
                <a:solidFill>
                  <a:srgbClr val="FF7915"/>
                </a:solidFill>
                <a:latin typeface="Calibri" pitchFamily="34" charset="0"/>
                <a:cs typeface="Calibri" pitchFamily="34" charset="0"/>
              </a:rPr>
              <a:t> </a:t>
            </a:r>
          </a:p>
          <a:p>
            <a:pPr eaLnBrk="0" hangingPunct="0">
              <a:lnSpc>
                <a:spcPct val="95000"/>
              </a:lnSpc>
              <a:spcBef>
                <a:spcPct val="20000"/>
              </a:spcBef>
              <a:buClr>
                <a:srgbClr val="FF6600"/>
              </a:buClr>
              <a:buFont typeface="Wingdings" pitchFamily="2" charset="2"/>
              <a:buNone/>
              <a:defRPr/>
            </a:pPr>
            <a:r>
              <a:rPr lang="en-US" sz="1400" i="1" dirty="0">
                <a:solidFill>
                  <a:srgbClr val="FF7915"/>
                </a:solidFill>
                <a:latin typeface="Calibri" pitchFamily="34" charset="0"/>
                <a:cs typeface="Calibri" pitchFamily="34" charset="0"/>
              </a:rPr>
              <a:t>  </a:t>
            </a:r>
          </a:p>
        </p:txBody>
      </p:sp>
      <p:sp>
        <p:nvSpPr>
          <p:cNvPr id="7" name="TextBox 6"/>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5</a:t>
            </a:r>
          </a:p>
        </p:txBody>
      </p:sp>
    </p:spTree>
    <p:extLst>
      <p:ext uri="{BB962C8B-B14F-4D97-AF65-F5344CB8AC3E}">
        <p14:creationId xmlns:p14="http://schemas.microsoft.com/office/powerpoint/2010/main" val="3707469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lIns="0" rIns="0"/>
          <a:lstStyle/>
          <a:p>
            <a:r>
              <a:rPr lang="en-US" sz="2000" dirty="0"/>
              <a:t>What is Visual Design| Offerings</a:t>
            </a:r>
            <a:r>
              <a:rPr lang="en-US" sz="2000" dirty="0" smtClean="0"/>
              <a:t>/ Opportunities</a:t>
            </a:r>
            <a:endParaRPr lang="en-US" sz="2000" dirty="0"/>
          </a:p>
        </p:txBody>
      </p:sp>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23" name="Slide Number Placeholder 22"/>
          <p:cNvSpPr>
            <a:spLocks noGrp="1"/>
          </p:cNvSpPr>
          <p:nvPr>
            <p:ph type="sldNum" sz="quarter" idx="4"/>
          </p:nvPr>
        </p:nvSpPr>
        <p:spPr/>
        <p:txBody>
          <a:bodyPr/>
          <a:lstStyle/>
          <a:p>
            <a:pPr>
              <a:defRPr/>
            </a:pPr>
            <a:fld id="{0B29B4DF-0B59-411B-BCF2-5B7E7B65BA1C}" type="slidenum">
              <a:rPr lang="en-US" smtClean="0"/>
              <a:pPr>
                <a:defRPr/>
              </a:pPr>
              <a:t>21</a:t>
            </a:fld>
            <a:endParaRPr lang="en-US" dirty="0"/>
          </a:p>
        </p:txBody>
      </p:sp>
      <p:sp>
        <p:nvSpPr>
          <p:cNvPr id="7" name="Rectangle 3"/>
          <p:cNvSpPr txBox="1">
            <a:spLocks noChangeArrowheads="1"/>
          </p:cNvSpPr>
          <p:nvPr/>
        </p:nvSpPr>
        <p:spPr>
          <a:xfrm>
            <a:off x="584200" y="1117600"/>
            <a:ext cx="8178800" cy="3426265"/>
          </a:xfrm>
          <a:prstGeom prst="rect">
            <a:avLst/>
          </a:prstGeom>
        </p:spPr>
        <p:txBody>
          <a:bodyPr/>
          <a:lstStyle>
            <a:lvl1pPr marL="228600" indent="-228600" algn="l" rtl="0" eaLnBrk="0" fontAlgn="base" hangingPunct="0">
              <a:spcBef>
                <a:spcPct val="20000"/>
              </a:spcBef>
              <a:spcAft>
                <a:spcPct val="0"/>
              </a:spcAft>
              <a:buClr>
                <a:srgbClr val="6DB33F"/>
              </a:buClr>
              <a:buFont typeface="Wingdings" pitchFamily="2" charset="2"/>
              <a:tabLst>
                <a:tab pos="1022350" algn="l"/>
              </a:tabLst>
              <a:defRPr sz="2400">
                <a:solidFill>
                  <a:schemeClr val="tx1"/>
                </a:solidFill>
                <a:latin typeface="+mn-lt"/>
                <a:ea typeface="ＭＳ Ｐゴシック" charset="-128"/>
                <a:cs typeface="ＭＳ Ｐゴシック" charset="-128"/>
              </a:defRPr>
            </a:lvl1pPr>
            <a:lvl2pPr marL="571500" indent="-228600" algn="l" rtl="0" eaLnBrk="0" fontAlgn="base" hangingPunct="0">
              <a:spcBef>
                <a:spcPct val="20000"/>
              </a:spcBef>
              <a:spcAft>
                <a:spcPct val="0"/>
              </a:spcAft>
              <a:buClr>
                <a:schemeClr val="bg2"/>
              </a:buClr>
              <a:buFont typeface="Arial" charset="0"/>
              <a:buChar char="•"/>
              <a:tabLst>
                <a:tab pos="1022350" algn="l"/>
              </a:tabLst>
              <a:defRPr sz="2400">
                <a:solidFill>
                  <a:schemeClr val="tx1"/>
                </a:solidFill>
                <a:latin typeface="+mn-lt"/>
                <a:ea typeface="ＭＳ Ｐゴシック" charset="-128"/>
              </a:defRPr>
            </a:lvl2pPr>
            <a:lvl3pPr marL="914400" indent="-228600" algn="l" rtl="0" eaLnBrk="0" fontAlgn="base" hangingPunct="0">
              <a:spcBef>
                <a:spcPct val="20000"/>
              </a:spcBef>
              <a:spcAft>
                <a:spcPct val="0"/>
              </a:spcAft>
              <a:buClr>
                <a:schemeClr val="bg2"/>
              </a:buClr>
              <a:buFont typeface="Arial" charset="0"/>
              <a:buChar char="•"/>
              <a:tabLst>
                <a:tab pos="1022350" algn="l"/>
              </a:tabLst>
              <a:defRPr sz="2000">
                <a:solidFill>
                  <a:schemeClr val="tx1"/>
                </a:solidFill>
                <a:latin typeface="+mn-lt"/>
                <a:ea typeface="ＭＳ Ｐゴシック" charset="-128"/>
              </a:defRPr>
            </a:lvl3pPr>
            <a:lvl4pPr marL="1257300" indent="-228600" algn="l" rtl="0" eaLnBrk="0" fontAlgn="base" hangingPunct="0">
              <a:spcBef>
                <a:spcPct val="20000"/>
              </a:spcBef>
              <a:spcAft>
                <a:spcPct val="0"/>
              </a:spcAft>
              <a:buClr>
                <a:schemeClr val="bg2"/>
              </a:buClr>
              <a:buFont typeface="Arial" charset="0"/>
              <a:buChar char="•"/>
              <a:tabLst>
                <a:tab pos="1022350" algn="l"/>
              </a:tabLst>
              <a:defRPr>
                <a:solidFill>
                  <a:schemeClr val="tx1"/>
                </a:solidFill>
                <a:latin typeface="+mn-lt"/>
                <a:ea typeface="ＭＳ Ｐゴシック" charset="-128"/>
              </a:defRPr>
            </a:lvl4pPr>
            <a:lvl5pPr marL="1600200" indent="-228600" algn="l" rtl="0" eaLnBrk="0" fontAlgn="base" hangingPunct="0">
              <a:spcBef>
                <a:spcPct val="20000"/>
              </a:spcBef>
              <a:spcAft>
                <a:spcPct val="0"/>
              </a:spcAft>
              <a:buClr>
                <a:schemeClr val="bg2"/>
              </a:buClr>
              <a:buFont typeface="Arial" charset="0"/>
              <a:buChar char="•"/>
              <a:tabLst>
                <a:tab pos="1022350" algn="l"/>
              </a:tabLst>
              <a:defRPr>
                <a:solidFill>
                  <a:schemeClr val="tx1"/>
                </a:solidFill>
                <a:latin typeface="+mn-lt"/>
                <a:ea typeface="ＭＳ Ｐゴシック" charset="-128"/>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a:lstStyle>
          <a:p>
            <a:pPr marL="112713" lvl="1" indent="-112713">
              <a:lnSpc>
                <a:spcPct val="80000"/>
              </a:lnSpc>
              <a:buClr>
                <a:schemeClr val="tx1">
                  <a:lumMod val="65000"/>
                  <a:lumOff val="35000"/>
                </a:schemeClr>
              </a:buClr>
              <a:buFontTx/>
              <a:buChar char="-"/>
              <a:tabLst/>
              <a:defRPr/>
            </a:pPr>
            <a:r>
              <a:rPr lang="en-US" sz="1400" b="0" dirty="0" smtClean="0">
                <a:solidFill>
                  <a:schemeClr val="tx1">
                    <a:lumMod val="50000"/>
                    <a:lumOff val="50000"/>
                  </a:schemeClr>
                </a:solidFill>
                <a:latin typeface="Calibri" pitchFamily="34" charset="0"/>
                <a:ea typeface="+mn-ea"/>
                <a:cs typeface="Calibri" pitchFamily="34" charset="0"/>
              </a:rPr>
              <a:t>Visual Design Review (Static / Interactive)</a:t>
            </a:r>
          </a:p>
          <a:p>
            <a:pPr marL="112713" lvl="1" indent="-112713">
              <a:lnSpc>
                <a:spcPct val="80000"/>
              </a:lnSpc>
              <a:buClr>
                <a:schemeClr val="tx1">
                  <a:lumMod val="65000"/>
                  <a:lumOff val="35000"/>
                </a:schemeClr>
              </a:buClr>
              <a:buFontTx/>
              <a:buChar char="-"/>
              <a:tabLst/>
              <a:defRPr/>
            </a:pPr>
            <a:r>
              <a:rPr lang="en-US" sz="1400" b="0" dirty="0" smtClean="0">
                <a:solidFill>
                  <a:schemeClr val="tx1">
                    <a:lumMod val="50000"/>
                    <a:lumOff val="50000"/>
                  </a:schemeClr>
                </a:solidFill>
                <a:latin typeface="Calibri" pitchFamily="34" charset="0"/>
                <a:ea typeface="+mn-ea"/>
                <a:cs typeface="Calibri" pitchFamily="34" charset="0"/>
              </a:rPr>
              <a:t>Concept Sketches</a:t>
            </a:r>
          </a:p>
          <a:p>
            <a:pPr marL="112713" lvl="1" indent="-112713">
              <a:lnSpc>
                <a:spcPct val="80000"/>
              </a:lnSpc>
              <a:buClr>
                <a:schemeClr val="tx1">
                  <a:lumMod val="65000"/>
                  <a:lumOff val="35000"/>
                </a:schemeClr>
              </a:buClr>
              <a:buFontTx/>
              <a:buChar char="-"/>
              <a:tabLst/>
              <a:defRPr/>
            </a:pPr>
            <a:r>
              <a:rPr lang="en-US" sz="1400" b="0" dirty="0" smtClean="0">
                <a:solidFill>
                  <a:schemeClr val="tx1">
                    <a:lumMod val="50000"/>
                    <a:lumOff val="50000"/>
                  </a:schemeClr>
                </a:solidFill>
                <a:latin typeface="Calibri" pitchFamily="34" charset="0"/>
                <a:ea typeface="+mn-ea"/>
                <a:cs typeface="Calibri" pitchFamily="34" charset="0"/>
              </a:rPr>
              <a:t>Icon Design</a:t>
            </a:r>
          </a:p>
          <a:p>
            <a:pPr marL="112713" lvl="1" indent="-112713">
              <a:lnSpc>
                <a:spcPct val="80000"/>
              </a:lnSpc>
              <a:buClr>
                <a:schemeClr val="tx1">
                  <a:lumMod val="65000"/>
                  <a:lumOff val="35000"/>
                </a:schemeClr>
              </a:buClr>
              <a:buFontTx/>
              <a:buChar char="-"/>
              <a:tabLst/>
              <a:defRPr/>
            </a:pPr>
            <a:r>
              <a:rPr lang="en-US" sz="1400" b="0" dirty="0" smtClean="0">
                <a:solidFill>
                  <a:schemeClr val="tx1">
                    <a:lumMod val="50000"/>
                    <a:lumOff val="50000"/>
                  </a:schemeClr>
                </a:solidFill>
                <a:latin typeface="Calibri" pitchFamily="34" charset="0"/>
                <a:ea typeface="+mn-ea"/>
                <a:cs typeface="Calibri" pitchFamily="34" charset="0"/>
              </a:rPr>
              <a:t>Standards and Guidelines</a:t>
            </a:r>
          </a:p>
          <a:p>
            <a:pPr marL="112713" lvl="1" indent="-112713">
              <a:lnSpc>
                <a:spcPct val="80000"/>
              </a:lnSpc>
              <a:buClr>
                <a:schemeClr val="tx1">
                  <a:lumMod val="65000"/>
                  <a:lumOff val="35000"/>
                </a:schemeClr>
              </a:buClr>
              <a:buFontTx/>
              <a:buChar char="-"/>
              <a:tabLst/>
              <a:defRPr/>
            </a:pPr>
            <a:r>
              <a:rPr lang="en-US" sz="1400" b="0" dirty="0" smtClean="0">
                <a:solidFill>
                  <a:schemeClr val="tx1">
                    <a:lumMod val="50000"/>
                    <a:lumOff val="50000"/>
                  </a:schemeClr>
                </a:solidFill>
                <a:latin typeface="Calibri" pitchFamily="34" charset="0"/>
                <a:ea typeface="+mn-ea"/>
                <a:cs typeface="Calibri" pitchFamily="34" charset="0"/>
              </a:rPr>
              <a:t>Logo Design</a:t>
            </a:r>
          </a:p>
          <a:p>
            <a:pPr marL="112713" lvl="1" indent="-112713">
              <a:lnSpc>
                <a:spcPct val="80000"/>
              </a:lnSpc>
              <a:buClr>
                <a:schemeClr val="tx1">
                  <a:lumMod val="65000"/>
                  <a:lumOff val="35000"/>
                </a:schemeClr>
              </a:buClr>
              <a:buFontTx/>
              <a:buChar char="-"/>
              <a:tabLst/>
              <a:defRPr/>
            </a:pPr>
            <a:r>
              <a:rPr lang="en-US" sz="1400" b="0" dirty="0" smtClean="0">
                <a:solidFill>
                  <a:schemeClr val="tx1">
                    <a:lumMod val="50000"/>
                    <a:lumOff val="50000"/>
                  </a:schemeClr>
                </a:solidFill>
                <a:latin typeface="Calibri" pitchFamily="34" charset="0"/>
                <a:ea typeface="+mn-ea"/>
                <a:cs typeface="Calibri" pitchFamily="34" charset="0"/>
              </a:rPr>
              <a:t>Flash Graphics – Interactive banners, Demo etc.</a:t>
            </a:r>
          </a:p>
          <a:p>
            <a:pPr marL="461963" lvl="1" indent="-233363" eaLnBrk="1" hangingPunct="1">
              <a:tabLst>
                <a:tab pos="114300" algn="l"/>
              </a:tabLst>
              <a:defRPr/>
            </a:pPr>
            <a:endParaRPr lang="en-US" sz="1400" b="0" dirty="0" smtClean="0">
              <a:solidFill>
                <a:schemeClr val="tx1">
                  <a:lumMod val="50000"/>
                  <a:lumOff val="50000"/>
                </a:schemeClr>
              </a:solidFill>
              <a:latin typeface="Calibri" pitchFamily="34" charset="0"/>
              <a:cs typeface="Calibri" pitchFamily="34" charset="0"/>
            </a:endParaRPr>
          </a:p>
          <a:p>
            <a:pPr marL="461963" lvl="1" indent="-233363" eaLnBrk="1" hangingPunct="1">
              <a:tabLst>
                <a:tab pos="114300" algn="l"/>
              </a:tabLst>
              <a:defRPr/>
            </a:pPr>
            <a:endParaRPr lang="en-US" sz="1400" b="0" dirty="0" smtClean="0">
              <a:solidFill>
                <a:schemeClr val="tx1">
                  <a:lumMod val="50000"/>
                  <a:lumOff val="50000"/>
                </a:schemeClr>
              </a:solidFill>
              <a:latin typeface="Calibri" pitchFamily="34" charset="0"/>
              <a:cs typeface="Calibri" pitchFamily="34" charset="0"/>
            </a:endParaRPr>
          </a:p>
          <a:p>
            <a:pPr marL="114300" indent="-114300" eaLnBrk="1" hangingPunct="1">
              <a:lnSpc>
                <a:spcPct val="90000"/>
              </a:lnSpc>
              <a:tabLst>
                <a:tab pos="114300" algn="l"/>
              </a:tabLst>
              <a:defRPr/>
            </a:pPr>
            <a:r>
              <a:rPr lang="en-US" sz="1400" b="0" i="1" kern="1200" dirty="0" smtClean="0">
                <a:solidFill>
                  <a:schemeClr val="tx1">
                    <a:lumMod val="50000"/>
                    <a:lumOff val="50000"/>
                  </a:schemeClr>
                </a:solidFill>
                <a:latin typeface="Calibri" pitchFamily="34" charset="0"/>
                <a:cs typeface="Calibri" pitchFamily="34" charset="0"/>
              </a:rPr>
              <a:t>Improve the user experience in:</a:t>
            </a:r>
          </a:p>
          <a:p>
            <a:pPr marL="114300" indent="-114300" eaLnBrk="1" hangingPunct="1">
              <a:lnSpc>
                <a:spcPct val="90000"/>
              </a:lnSpc>
              <a:tabLst>
                <a:tab pos="114300" algn="l"/>
              </a:tabLst>
              <a:defRPr/>
            </a:pPr>
            <a:endParaRPr lang="en-US" sz="1400" b="0" i="1" kern="1200" dirty="0" smtClean="0">
              <a:solidFill>
                <a:schemeClr val="tx1">
                  <a:lumMod val="50000"/>
                  <a:lumOff val="50000"/>
                </a:schemeClr>
              </a:solidFill>
              <a:latin typeface="Calibri" pitchFamily="34" charset="0"/>
              <a:cs typeface="Calibri" pitchFamily="34" charset="0"/>
            </a:endParaRPr>
          </a:p>
          <a:p>
            <a:pPr marL="112713" lvl="1" indent="-112713">
              <a:lnSpc>
                <a:spcPct val="80000"/>
              </a:lnSpc>
              <a:buClr>
                <a:schemeClr val="tx1">
                  <a:lumMod val="75000"/>
                  <a:lumOff val="25000"/>
                </a:schemeClr>
              </a:buClr>
              <a:buFontTx/>
              <a:buChar char="-"/>
              <a:tabLst/>
              <a:defRPr/>
            </a:pPr>
            <a:r>
              <a:rPr lang="en-US" sz="1400" b="0" dirty="0" smtClean="0">
                <a:solidFill>
                  <a:schemeClr val="tx1">
                    <a:lumMod val="50000"/>
                    <a:lumOff val="50000"/>
                  </a:schemeClr>
                </a:solidFill>
                <a:latin typeface="Calibri" pitchFamily="34" charset="0"/>
                <a:ea typeface="+mn-ea"/>
                <a:cs typeface="Calibri" pitchFamily="34" charset="0"/>
              </a:rPr>
              <a:t>Websites / Web Applications/ Portals</a:t>
            </a:r>
          </a:p>
          <a:p>
            <a:pPr marL="112713" lvl="1" indent="-112713">
              <a:lnSpc>
                <a:spcPct val="80000"/>
              </a:lnSpc>
              <a:buClr>
                <a:schemeClr val="tx1">
                  <a:lumMod val="75000"/>
                  <a:lumOff val="25000"/>
                </a:schemeClr>
              </a:buClr>
              <a:buFontTx/>
              <a:buChar char="-"/>
              <a:tabLst/>
              <a:defRPr/>
            </a:pPr>
            <a:r>
              <a:rPr lang="en-US" sz="1400" b="0" dirty="0" smtClean="0">
                <a:solidFill>
                  <a:schemeClr val="tx1">
                    <a:lumMod val="50000"/>
                    <a:lumOff val="50000"/>
                  </a:schemeClr>
                </a:solidFill>
                <a:latin typeface="Calibri" pitchFamily="34" charset="0"/>
                <a:ea typeface="+mn-ea"/>
                <a:cs typeface="Calibri" pitchFamily="34" charset="0"/>
              </a:rPr>
              <a:t>Mobile / iPad Interfaces </a:t>
            </a:r>
          </a:p>
          <a:p>
            <a:pPr marL="112713" lvl="1" indent="-112713">
              <a:lnSpc>
                <a:spcPct val="80000"/>
              </a:lnSpc>
              <a:buClr>
                <a:schemeClr val="tx1">
                  <a:lumMod val="75000"/>
                  <a:lumOff val="25000"/>
                </a:schemeClr>
              </a:buClr>
              <a:buFontTx/>
              <a:buChar char="-"/>
              <a:tabLst/>
              <a:defRPr/>
            </a:pPr>
            <a:r>
              <a:rPr lang="en-US" sz="1400" b="0" dirty="0" smtClean="0">
                <a:solidFill>
                  <a:schemeClr val="tx1">
                    <a:lumMod val="50000"/>
                    <a:lumOff val="50000"/>
                  </a:schemeClr>
                </a:solidFill>
                <a:latin typeface="Calibri" pitchFamily="34" charset="0"/>
                <a:cs typeface="Calibri" pitchFamily="34" charset="0"/>
              </a:rPr>
              <a:t>Software Products</a:t>
            </a:r>
          </a:p>
          <a:p>
            <a:pPr marL="112713" lvl="1" indent="-112713">
              <a:lnSpc>
                <a:spcPct val="80000"/>
              </a:lnSpc>
              <a:buClr>
                <a:schemeClr val="tx1">
                  <a:lumMod val="75000"/>
                  <a:lumOff val="25000"/>
                </a:schemeClr>
              </a:buClr>
              <a:buFontTx/>
              <a:buChar char="-"/>
              <a:tabLst/>
              <a:defRPr/>
            </a:pPr>
            <a:r>
              <a:rPr lang="en-US" sz="1400" b="0" dirty="0" smtClean="0">
                <a:solidFill>
                  <a:schemeClr val="tx1">
                    <a:lumMod val="50000"/>
                    <a:lumOff val="50000"/>
                  </a:schemeClr>
                </a:solidFill>
                <a:latin typeface="Calibri" pitchFamily="34" charset="0"/>
                <a:ea typeface="+mn-ea"/>
                <a:cs typeface="Calibri" pitchFamily="34" charset="0"/>
              </a:rPr>
              <a:t>Physical Interfaces</a:t>
            </a:r>
          </a:p>
        </p:txBody>
      </p:sp>
      <p:sp>
        <p:nvSpPr>
          <p:cNvPr id="8" name="TextBox 7"/>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5</a:t>
            </a:r>
          </a:p>
        </p:txBody>
      </p:sp>
    </p:spTree>
    <p:extLst>
      <p:ext uri="{BB962C8B-B14F-4D97-AF65-F5344CB8AC3E}">
        <p14:creationId xmlns:p14="http://schemas.microsoft.com/office/powerpoint/2010/main" val="33285242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025" y="2617678"/>
            <a:ext cx="5014116" cy="589072"/>
          </a:xfrm>
          <a:prstGeom prst="rect">
            <a:avLst/>
          </a:prstGeom>
          <a:noFill/>
        </p:spPr>
        <p:txBody>
          <a:bodyPr wrap="square" rtlCol="0">
            <a:spAutoFit/>
          </a:bodyPr>
          <a:lstStyle/>
          <a:p>
            <a:pPr>
              <a:lnSpc>
                <a:spcPct val="150000"/>
              </a:lnSpc>
            </a:pPr>
            <a:r>
              <a:rPr lang="en-US" b="1" dirty="0" smtClean="0">
                <a:solidFill>
                  <a:srgbClr val="FFC000"/>
                </a:solidFill>
                <a:latin typeface="Calibri" pitchFamily="34" charset="0"/>
                <a:cs typeface="Calibri" pitchFamily="34" charset="0"/>
              </a:rPr>
              <a:t>Life Beyond Designing</a:t>
            </a:r>
            <a:endParaRPr lang="en-US" dirty="0">
              <a:solidFill>
                <a:schemeClr val="bg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106863" y="3429000"/>
            <a:ext cx="1285875" cy="2057400"/>
          </a:xfrm>
          <a:prstGeom prst="rect">
            <a:avLst/>
          </a:prstGeom>
          <a:noFill/>
          <a:ln w="9525">
            <a:noFill/>
            <a:miter lim="800000"/>
            <a:headEnd/>
            <a:tailEnd/>
          </a:ln>
        </p:spPr>
      </p:pic>
      <p:sp>
        <p:nvSpPr>
          <p:cNvPr id="6" name="Title 5"/>
          <p:cNvSpPr>
            <a:spLocks noGrp="1"/>
          </p:cNvSpPr>
          <p:nvPr>
            <p:ph type="title"/>
          </p:nvPr>
        </p:nvSpPr>
        <p:spPr/>
        <p:txBody>
          <a:bodyPr lIns="0" rIns="0"/>
          <a:lstStyle/>
          <a:p>
            <a:r>
              <a:rPr lang="en-US" sz="2000" dirty="0" smtClean="0"/>
              <a:t>Life Beyond Designing</a:t>
            </a:r>
            <a:endParaRPr lang="en-US" sz="2000" dirty="0"/>
          </a:p>
        </p:txBody>
      </p:sp>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7" name="TextBox 6"/>
          <p:cNvSpPr txBox="1"/>
          <p:nvPr/>
        </p:nvSpPr>
        <p:spPr bwMode="auto">
          <a:xfrm>
            <a:off x="454025" y="1130300"/>
            <a:ext cx="8242300" cy="1384995"/>
          </a:xfrm>
          <a:prstGeom prst="rect">
            <a:avLst/>
          </a:prstGeom>
          <a:noFill/>
          <a:ln w="9525">
            <a:noFill/>
            <a:miter lim="800000"/>
            <a:headEnd/>
            <a:tailEnd/>
          </a:ln>
        </p:spPr>
        <p:txBody>
          <a:bodyPr wrap="square" lIns="0" rtlCol="0">
            <a:prstTxWarp prst="textNoShape">
              <a:avLst/>
            </a:prstTxWarp>
            <a:spAutoFit/>
          </a:bodyPr>
          <a:lstStyle/>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Your behavior &amp; communication </a:t>
            </a:r>
            <a:r>
              <a:rPr lang="en-US" sz="1400" b="0" dirty="0" smtClean="0">
                <a:solidFill>
                  <a:schemeClr val="tx1">
                    <a:lumMod val="75000"/>
                    <a:lumOff val="25000"/>
                  </a:schemeClr>
                </a:solidFill>
                <a:latin typeface="Calibri" pitchFamily="34" charset="0"/>
                <a:cs typeface="Calibri" pitchFamily="34" charset="0"/>
              </a:rPr>
              <a:t>is as important as your skill. </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Always communicate </a:t>
            </a:r>
            <a:r>
              <a:rPr lang="en-US" sz="1400" b="0" dirty="0" smtClean="0">
                <a:solidFill>
                  <a:schemeClr val="tx1">
                    <a:lumMod val="75000"/>
                    <a:lumOff val="25000"/>
                  </a:schemeClr>
                </a:solidFill>
                <a:latin typeface="Calibri" pitchFamily="34" charset="0"/>
                <a:cs typeface="Calibri" pitchFamily="34" charset="0"/>
              </a:rPr>
              <a:t>what you think, what you want to do and how your perceive things.</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Follow proper channels </a:t>
            </a:r>
            <a:r>
              <a:rPr lang="en-US" sz="1400" b="0" dirty="0" smtClean="0">
                <a:solidFill>
                  <a:schemeClr val="tx1">
                    <a:lumMod val="75000"/>
                    <a:lumOff val="25000"/>
                  </a:schemeClr>
                </a:solidFill>
                <a:latin typeface="Calibri" pitchFamily="34" charset="0"/>
                <a:cs typeface="Calibri" pitchFamily="34" charset="0"/>
              </a:rPr>
              <a:t>to communicate.</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Be creative!</a:t>
            </a:r>
            <a:r>
              <a:rPr lang="en-US" sz="1400" b="0" dirty="0" smtClean="0">
                <a:solidFill>
                  <a:schemeClr val="tx1">
                    <a:lumMod val="75000"/>
                    <a:lumOff val="25000"/>
                  </a:schemeClr>
                </a:solidFill>
                <a:latin typeface="Calibri" pitchFamily="34" charset="0"/>
                <a:cs typeface="Calibri" pitchFamily="34" charset="0"/>
              </a:rPr>
              <a:t> That’s the primary reason you are here!</a:t>
            </a:r>
          </a:p>
        </p:txBody>
      </p:sp>
      <p:sp>
        <p:nvSpPr>
          <p:cNvPr id="8" name="TextBox 7"/>
          <p:cNvSpPr txBox="1"/>
          <p:nvPr/>
        </p:nvSpPr>
        <p:spPr bwMode="auto">
          <a:xfrm>
            <a:off x="2138252" y="4313730"/>
            <a:ext cx="579005"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Lead</a:t>
            </a:r>
          </a:p>
        </p:txBody>
      </p:sp>
      <p:sp>
        <p:nvSpPr>
          <p:cNvPr id="9" name="TextBox 8"/>
          <p:cNvSpPr txBox="1"/>
          <p:nvPr/>
        </p:nvSpPr>
        <p:spPr bwMode="auto">
          <a:xfrm>
            <a:off x="3046147" y="5346395"/>
            <a:ext cx="1182953"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Responsible</a:t>
            </a:r>
          </a:p>
        </p:txBody>
      </p:sp>
      <p:sp>
        <p:nvSpPr>
          <p:cNvPr id="10" name="TextBox 9"/>
          <p:cNvSpPr txBox="1"/>
          <p:nvPr/>
        </p:nvSpPr>
        <p:spPr bwMode="auto">
          <a:xfrm>
            <a:off x="2909825" y="3377895"/>
            <a:ext cx="870559"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Creative</a:t>
            </a:r>
          </a:p>
        </p:txBody>
      </p:sp>
      <p:sp>
        <p:nvSpPr>
          <p:cNvPr id="11" name="TextBox 10"/>
          <p:cNvSpPr txBox="1"/>
          <p:nvPr/>
        </p:nvSpPr>
        <p:spPr bwMode="auto">
          <a:xfrm>
            <a:off x="5634530" y="3562100"/>
            <a:ext cx="1341008"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Communicate</a:t>
            </a:r>
          </a:p>
        </p:txBody>
      </p:sp>
      <p:sp>
        <p:nvSpPr>
          <p:cNvPr id="12" name="TextBox 11"/>
          <p:cNvSpPr txBox="1"/>
          <p:nvPr/>
        </p:nvSpPr>
        <p:spPr bwMode="auto">
          <a:xfrm>
            <a:off x="2464453" y="4819400"/>
            <a:ext cx="910121"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Initiative</a:t>
            </a:r>
          </a:p>
        </p:txBody>
      </p:sp>
      <p:sp>
        <p:nvSpPr>
          <p:cNvPr id="13" name="TextBox 12"/>
          <p:cNvSpPr txBox="1"/>
          <p:nvPr/>
        </p:nvSpPr>
        <p:spPr bwMode="auto">
          <a:xfrm>
            <a:off x="2549955" y="3804510"/>
            <a:ext cx="656462"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Share</a:t>
            </a:r>
          </a:p>
        </p:txBody>
      </p:sp>
      <p:sp>
        <p:nvSpPr>
          <p:cNvPr id="14" name="TextBox 13"/>
          <p:cNvSpPr txBox="1"/>
          <p:nvPr/>
        </p:nvSpPr>
        <p:spPr bwMode="auto">
          <a:xfrm>
            <a:off x="4369549" y="5531710"/>
            <a:ext cx="651140"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Learn</a:t>
            </a:r>
          </a:p>
        </p:txBody>
      </p:sp>
      <p:sp>
        <p:nvSpPr>
          <p:cNvPr id="15" name="TextBox 14"/>
          <p:cNvSpPr txBox="1"/>
          <p:nvPr/>
        </p:nvSpPr>
        <p:spPr bwMode="auto">
          <a:xfrm>
            <a:off x="4737100" y="3037473"/>
            <a:ext cx="1057021"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Encourage</a:t>
            </a:r>
          </a:p>
        </p:txBody>
      </p:sp>
      <p:sp>
        <p:nvSpPr>
          <p:cNvPr id="16" name="TextBox 15"/>
          <p:cNvSpPr txBox="1"/>
          <p:nvPr/>
        </p:nvSpPr>
        <p:spPr bwMode="auto">
          <a:xfrm>
            <a:off x="6464300" y="4103015"/>
            <a:ext cx="841512"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Respect</a:t>
            </a:r>
          </a:p>
        </p:txBody>
      </p:sp>
      <p:sp>
        <p:nvSpPr>
          <p:cNvPr id="17" name="TextBox 16"/>
          <p:cNvSpPr txBox="1"/>
          <p:nvPr/>
        </p:nvSpPr>
        <p:spPr bwMode="auto">
          <a:xfrm>
            <a:off x="3960820" y="3037473"/>
            <a:ext cx="458780"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Act</a:t>
            </a:r>
          </a:p>
        </p:txBody>
      </p:sp>
      <p:sp>
        <p:nvSpPr>
          <p:cNvPr id="18" name="TextBox 17"/>
          <p:cNvSpPr txBox="1"/>
          <p:nvPr/>
        </p:nvSpPr>
        <p:spPr bwMode="auto">
          <a:xfrm>
            <a:off x="6176852" y="4674625"/>
            <a:ext cx="542136"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Plan</a:t>
            </a:r>
          </a:p>
        </p:txBody>
      </p:sp>
      <p:sp>
        <p:nvSpPr>
          <p:cNvPr id="19" name="TextBox 18"/>
          <p:cNvSpPr txBox="1"/>
          <p:nvPr/>
        </p:nvSpPr>
        <p:spPr bwMode="auto">
          <a:xfrm>
            <a:off x="5773010" y="5119125"/>
            <a:ext cx="476412"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Ask</a:t>
            </a:r>
          </a:p>
        </p:txBody>
      </p:sp>
      <p:sp>
        <p:nvSpPr>
          <p:cNvPr id="20" name="TextBox 19"/>
          <p:cNvSpPr txBox="1"/>
          <p:nvPr/>
        </p:nvSpPr>
        <p:spPr bwMode="auto">
          <a:xfrm>
            <a:off x="5085795" y="5525525"/>
            <a:ext cx="734047" cy="338554"/>
          </a:xfrm>
          <a:prstGeom prst="rect">
            <a:avLst/>
          </a:prstGeom>
          <a:solidFill>
            <a:schemeClr val="accent1">
              <a:lumMod val="75000"/>
            </a:schemeClr>
          </a:solidFill>
          <a:ln w="9525">
            <a:noFill/>
            <a:miter lim="800000"/>
            <a:headEnd/>
            <a:tailEnd/>
          </a:ln>
        </p:spPr>
        <p:txBody>
          <a:bodyPr wrap="none" rtlCol="0">
            <a:prstTxWarp prst="textNoShape">
              <a:avLst/>
            </a:prstTxWarp>
            <a:spAutoFit/>
          </a:bodyPr>
          <a:lstStyle/>
          <a:p>
            <a:pPr eaLnBrk="0" hangingPunct="0"/>
            <a:r>
              <a:rPr lang="en-US" sz="1600" b="0" dirty="0" smtClean="0">
                <a:solidFill>
                  <a:schemeClr val="bg1"/>
                </a:solidFill>
                <a:latin typeface="Calibri" pitchFamily="34" charset="0"/>
                <a:cs typeface="Calibri" pitchFamily="34" charset="0"/>
              </a:rPr>
              <a:t>Follow</a:t>
            </a:r>
          </a:p>
        </p:txBody>
      </p:sp>
      <p:sp>
        <p:nvSpPr>
          <p:cNvPr id="21" name="TextBox 20"/>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
        <p:nvSpPr>
          <p:cNvPr id="23" name="Slide Number Placeholder 22"/>
          <p:cNvSpPr>
            <a:spLocks noGrp="1"/>
          </p:cNvSpPr>
          <p:nvPr>
            <p:ph type="sldNum" sz="quarter" idx="4"/>
          </p:nvPr>
        </p:nvSpPr>
        <p:spPr/>
        <p:txBody>
          <a:bodyPr/>
          <a:lstStyle/>
          <a:p>
            <a:pPr>
              <a:defRPr/>
            </a:pPr>
            <a:fld id="{0B29B4DF-0B59-411B-BCF2-5B7E7B65BA1C}" type="slidenum">
              <a:rPr lang="en-US" smtClean="0"/>
              <a:pPr>
                <a:defRPr/>
              </a:pPr>
              <a:t>23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 calcmode="lin" valueType="num">
                                      <p:cBhvr>
                                        <p:cTn id="13" dur="500" fill="hold"/>
                                        <p:tgtEl>
                                          <p:spTgt spid="17"/>
                                        </p:tgtEl>
                                        <p:attrNameLst>
                                          <p:attrName>style.rotation</p:attrName>
                                        </p:attrNameLst>
                                      </p:cBhvr>
                                      <p:tavLst>
                                        <p:tav tm="0">
                                          <p:val>
                                            <p:fltVal val="360"/>
                                          </p:val>
                                        </p:tav>
                                        <p:tav tm="100000">
                                          <p:val>
                                            <p:fltVal val="0"/>
                                          </p:val>
                                        </p:tav>
                                      </p:tavLst>
                                    </p:anim>
                                    <p:animEffect transition="in" filter="fade">
                                      <p:cBhvr>
                                        <p:cTn id="14" dur="500"/>
                                        <p:tgtEl>
                                          <p:spTgt spid="17"/>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 calcmode="lin" valueType="num">
                                      <p:cBhvr>
                                        <p:cTn id="20" dur="500" fill="hold"/>
                                        <p:tgtEl>
                                          <p:spTgt spid="10"/>
                                        </p:tgtEl>
                                        <p:attrNameLst>
                                          <p:attrName>style.rotation</p:attrName>
                                        </p:attrNameLst>
                                      </p:cBhvr>
                                      <p:tavLst>
                                        <p:tav tm="0">
                                          <p:val>
                                            <p:fltVal val="360"/>
                                          </p:val>
                                        </p:tav>
                                        <p:tav tm="100000">
                                          <p:val>
                                            <p:fltVal val="0"/>
                                          </p:val>
                                        </p:tav>
                                      </p:tavLst>
                                    </p:anim>
                                    <p:animEffect transition="in" filter="fade">
                                      <p:cBhvr>
                                        <p:cTn id="21" dur="500"/>
                                        <p:tgtEl>
                                          <p:spTgt spid="10"/>
                                        </p:tgtEl>
                                      </p:cBhvr>
                                    </p:animEffect>
                                  </p:childTnLst>
                                </p:cTn>
                              </p:par>
                            </p:childTnLst>
                          </p:cTn>
                        </p:par>
                        <p:par>
                          <p:cTn id="22" fill="hold">
                            <p:stCondLst>
                              <p:cond delay="1500"/>
                            </p:stCondLst>
                            <p:childTnLst>
                              <p:par>
                                <p:cTn id="23" presetID="49" presetClass="entr" presetSubtype="0" decel="100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 calcmode="lin" valueType="num">
                                      <p:cBhvr>
                                        <p:cTn id="27" dur="500" fill="hold"/>
                                        <p:tgtEl>
                                          <p:spTgt spid="13"/>
                                        </p:tgtEl>
                                        <p:attrNameLst>
                                          <p:attrName>style.rotation</p:attrName>
                                        </p:attrNameLst>
                                      </p:cBhvr>
                                      <p:tavLst>
                                        <p:tav tm="0">
                                          <p:val>
                                            <p:fltVal val="360"/>
                                          </p:val>
                                        </p:tav>
                                        <p:tav tm="100000">
                                          <p:val>
                                            <p:fltVal val="0"/>
                                          </p:val>
                                        </p:tav>
                                      </p:tavLst>
                                    </p:anim>
                                    <p:animEffect transition="in" filter="fade">
                                      <p:cBhvr>
                                        <p:cTn id="28" dur="500"/>
                                        <p:tgtEl>
                                          <p:spTgt spid="13"/>
                                        </p:tgtEl>
                                      </p:cBhvr>
                                    </p:animEffect>
                                  </p:childTnLst>
                                </p:cTn>
                              </p:par>
                            </p:childTnLst>
                          </p:cTn>
                        </p:par>
                        <p:par>
                          <p:cTn id="29" fill="hold">
                            <p:stCondLst>
                              <p:cond delay="2000"/>
                            </p:stCondLst>
                            <p:childTnLst>
                              <p:par>
                                <p:cTn id="30" presetID="49" presetClass="entr" presetSubtype="0" decel="10000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 calcmode="lin" valueType="num">
                                      <p:cBhvr>
                                        <p:cTn id="34" dur="500" fill="hold"/>
                                        <p:tgtEl>
                                          <p:spTgt spid="8"/>
                                        </p:tgtEl>
                                        <p:attrNameLst>
                                          <p:attrName>style.rotation</p:attrName>
                                        </p:attrNameLst>
                                      </p:cBhvr>
                                      <p:tavLst>
                                        <p:tav tm="0">
                                          <p:val>
                                            <p:fltVal val="360"/>
                                          </p:val>
                                        </p:tav>
                                        <p:tav tm="100000">
                                          <p:val>
                                            <p:fltVal val="0"/>
                                          </p:val>
                                        </p:tav>
                                      </p:tavLst>
                                    </p:anim>
                                    <p:animEffect transition="in" filter="fade">
                                      <p:cBhvr>
                                        <p:cTn id="35" dur="500"/>
                                        <p:tgtEl>
                                          <p:spTgt spid="8"/>
                                        </p:tgtEl>
                                      </p:cBhvr>
                                    </p:animEffect>
                                  </p:childTnLst>
                                </p:cTn>
                              </p:par>
                            </p:childTnLst>
                          </p:cTn>
                        </p:par>
                        <p:par>
                          <p:cTn id="36" fill="hold">
                            <p:stCondLst>
                              <p:cond delay="2500"/>
                            </p:stCondLst>
                            <p:childTnLst>
                              <p:par>
                                <p:cTn id="37" presetID="49" presetClass="entr" presetSubtype="0" decel="10000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 calcmode="lin" valueType="num">
                                      <p:cBhvr>
                                        <p:cTn id="41" dur="500" fill="hold"/>
                                        <p:tgtEl>
                                          <p:spTgt spid="12"/>
                                        </p:tgtEl>
                                        <p:attrNameLst>
                                          <p:attrName>style.rotation</p:attrName>
                                        </p:attrNameLst>
                                      </p:cBhvr>
                                      <p:tavLst>
                                        <p:tav tm="0">
                                          <p:val>
                                            <p:fltVal val="360"/>
                                          </p:val>
                                        </p:tav>
                                        <p:tav tm="100000">
                                          <p:val>
                                            <p:fltVal val="0"/>
                                          </p:val>
                                        </p:tav>
                                      </p:tavLst>
                                    </p:anim>
                                    <p:animEffect transition="in" filter="fade">
                                      <p:cBhvr>
                                        <p:cTn id="42" dur="500"/>
                                        <p:tgtEl>
                                          <p:spTgt spid="12"/>
                                        </p:tgtEl>
                                      </p:cBhvr>
                                    </p:animEffect>
                                  </p:childTnLst>
                                </p:cTn>
                              </p:par>
                            </p:childTnLst>
                          </p:cTn>
                        </p:par>
                        <p:par>
                          <p:cTn id="43" fill="hold">
                            <p:stCondLst>
                              <p:cond delay="3000"/>
                            </p:stCondLst>
                            <p:childTnLst>
                              <p:par>
                                <p:cTn id="44" presetID="49" presetClass="entr" presetSubtype="0"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 calcmode="lin" valueType="num">
                                      <p:cBhvr>
                                        <p:cTn id="48" dur="500" fill="hold"/>
                                        <p:tgtEl>
                                          <p:spTgt spid="9"/>
                                        </p:tgtEl>
                                        <p:attrNameLst>
                                          <p:attrName>style.rotation</p:attrName>
                                        </p:attrNameLst>
                                      </p:cBhvr>
                                      <p:tavLst>
                                        <p:tav tm="0">
                                          <p:val>
                                            <p:fltVal val="360"/>
                                          </p:val>
                                        </p:tav>
                                        <p:tav tm="100000">
                                          <p:val>
                                            <p:fltVal val="0"/>
                                          </p:val>
                                        </p:tav>
                                      </p:tavLst>
                                    </p:anim>
                                    <p:animEffect transition="in" filter="fade">
                                      <p:cBhvr>
                                        <p:cTn id="49" dur="500"/>
                                        <p:tgtEl>
                                          <p:spTgt spid="9"/>
                                        </p:tgtEl>
                                      </p:cBhvr>
                                    </p:animEffect>
                                  </p:childTnLst>
                                </p:cTn>
                              </p:par>
                            </p:childTnLst>
                          </p:cTn>
                        </p:par>
                        <p:par>
                          <p:cTn id="50" fill="hold">
                            <p:stCondLst>
                              <p:cond delay="3500"/>
                            </p:stCondLst>
                            <p:childTnLst>
                              <p:par>
                                <p:cTn id="51" presetID="49" presetClass="entr" presetSubtype="0" decel="10000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 calcmode="lin" valueType="num">
                                      <p:cBhvr>
                                        <p:cTn id="55" dur="500" fill="hold"/>
                                        <p:tgtEl>
                                          <p:spTgt spid="14"/>
                                        </p:tgtEl>
                                        <p:attrNameLst>
                                          <p:attrName>style.rotation</p:attrName>
                                        </p:attrNameLst>
                                      </p:cBhvr>
                                      <p:tavLst>
                                        <p:tav tm="0">
                                          <p:val>
                                            <p:fltVal val="360"/>
                                          </p:val>
                                        </p:tav>
                                        <p:tav tm="100000">
                                          <p:val>
                                            <p:fltVal val="0"/>
                                          </p:val>
                                        </p:tav>
                                      </p:tavLst>
                                    </p:anim>
                                    <p:animEffect transition="in" filter="fade">
                                      <p:cBhvr>
                                        <p:cTn id="56" dur="500"/>
                                        <p:tgtEl>
                                          <p:spTgt spid="14"/>
                                        </p:tgtEl>
                                      </p:cBhvr>
                                    </p:animEffect>
                                  </p:childTnLst>
                                </p:cTn>
                              </p:par>
                            </p:childTnLst>
                          </p:cTn>
                        </p:par>
                        <p:par>
                          <p:cTn id="57" fill="hold">
                            <p:stCondLst>
                              <p:cond delay="4000"/>
                            </p:stCondLst>
                            <p:childTnLst>
                              <p:par>
                                <p:cTn id="58" presetID="49" presetClass="entr" presetSubtype="0" decel="10000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childTnLst>
                          </p:cTn>
                        </p:par>
                        <p:par>
                          <p:cTn id="64" fill="hold">
                            <p:stCondLst>
                              <p:cond delay="4500"/>
                            </p:stCondLst>
                            <p:childTnLst>
                              <p:par>
                                <p:cTn id="65" presetID="49" presetClass="entr" presetSubtype="0" decel="10000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 calcmode="lin" valueType="num">
                                      <p:cBhvr>
                                        <p:cTn id="69" dur="500" fill="hold"/>
                                        <p:tgtEl>
                                          <p:spTgt spid="19"/>
                                        </p:tgtEl>
                                        <p:attrNameLst>
                                          <p:attrName>style.rotation</p:attrName>
                                        </p:attrNameLst>
                                      </p:cBhvr>
                                      <p:tavLst>
                                        <p:tav tm="0">
                                          <p:val>
                                            <p:fltVal val="360"/>
                                          </p:val>
                                        </p:tav>
                                        <p:tav tm="100000">
                                          <p:val>
                                            <p:fltVal val="0"/>
                                          </p:val>
                                        </p:tav>
                                      </p:tavLst>
                                    </p:anim>
                                    <p:animEffect transition="in" filter="fade">
                                      <p:cBhvr>
                                        <p:cTn id="70" dur="500"/>
                                        <p:tgtEl>
                                          <p:spTgt spid="19"/>
                                        </p:tgtEl>
                                      </p:cBhvr>
                                    </p:animEffect>
                                  </p:childTnLst>
                                </p:cTn>
                              </p:par>
                            </p:childTnLst>
                          </p:cTn>
                        </p:par>
                        <p:par>
                          <p:cTn id="71" fill="hold">
                            <p:stCondLst>
                              <p:cond delay="5000"/>
                            </p:stCondLst>
                            <p:childTnLst>
                              <p:par>
                                <p:cTn id="72" presetID="49" presetClass="entr" presetSubtype="0" decel="10000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p:cTn id="74" dur="500" fill="hold"/>
                                        <p:tgtEl>
                                          <p:spTgt spid="18"/>
                                        </p:tgtEl>
                                        <p:attrNameLst>
                                          <p:attrName>ppt_w</p:attrName>
                                        </p:attrNameLst>
                                      </p:cBhvr>
                                      <p:tavLst>
                                        <p:tav tm="0">
                                          <p:val>
                                            <p:fltVal val="0"/>
                                          </p:val>
                                        </p:tav>
                                        <p:tav tm="100000">
                                          <p:val>
                                            <p:strVal val="#ppt_w"/>
                                          </p:val>
                                        </p:tav>
                                      </p:tavLst>
                                    </p:anim>
                                    <p:anim calcmode="lin" valueType="num">
                                      <p:cBhvr>
                                        <p:cTn id="75" dur="500" fill="hold"/>
                                        <p:tgtEl>
                                          <p:spTgt spid="18"/>
                                        </p:tgtEl>
                                        <p:attrNameLst>
                                          <p:attrName>ppt_h</p:attrName>
                                        </p:attrNameLst>
                                      </p:cBhvr>
                                      <p:tavLst>
                                        <p:tav tm="0">
                                          <p:val>
                                            <p:fltVal val="0"/>
                                          </p:val>
                                        </p:tav>
                                        <p:tav tm="100000">
                                          <p:val>
                                            <p:strVal val="#ppt_h"/>
                                          </p:val>
                                        </p:tav>
                                      </p:tavLst>
                                    </p:anim>
                                    <p:anim calcmode="lin" valueType="num">
                                      <p:cBhvr>
                                        <p:cTn id="76" dur="500" fill="hold"/>
                                        <p:tgtEl>
                                          <p:spTgt spid="18"/>
                                        </p:tgtEl>
                                        <p:attrNameLst>
                                          <p:attrName>style.rotation</p:attrName>
                                        </p:attrNameLst>
                                      </p:cBhvr>
                                      <p:tavLst>
                                        <p:tav tm="0">
                                          <p:val>
                                            <p:fltVal val="360"/>
                                          </p:val>
                                        </p:tav>
                                        <p:tav tm="100000">
                                          <p:val>
                                            <p:fltVal val="0"/>
                                          </p:val>
                                        </p:tav>
                                      </p:tavLst>
                                    </p:anim>
                                    <p:animEffect transition="in" filter="fade">
                                      <p:cBhvr>
                                        <p:cTn id="77" dur="500"/>
                                        <p:tgtEl>
                                          <p:spTgt spid="18"/>
                                        </p:tgtEl>
                                      </p:cBhvr>
                                    </p:animEffect>
                                  </p:childTnLst>
                                </p:cTn>
                              </p:par>
                            </p:childTnLst>
                          </p:cTn>
                        </p:par>
                        <p:par>
                          <p:cTn id="78" fill="hold">
                            <p:stCondLst>
                              <p:cond delay="5500"/>
                            </p:stCondLst>
                            <p:childTnLst>
                              <p:par>
                                <p:cTn id="79" presetID="49" presetClass="entr" presetSubtype="0" decel="100000" fill="hold" grpId="0" nodeType="after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p:cTn id="81" dur="500" fill="hold"/>
                                        <p:tgtEl>
                                          <p:spTgt spid="16"/>
                                        </p:tgtEl>
                                        <p:attrNameLst>
                                          <p:attrName>ppt_w</p:attrName>
                                        </p:attrNameLst>
                                      </p:cBhvr>
                                      <p:tavLst>
                                        <p:tav tm="0">
                                          <p:val>
                                            <p:fltVal val="0"/>
                                          </p:val>
                                        </p:tav>
                                        <p:tav tm="100000">
                                          <p:val>
                                            <p:strVal val="#ppt_w"/>
                                          </p:val>
                                        </p:tav>
                                      </p:tavLst>
                                    </p:anim>
                                    <p:anim calcmode="lin" valueType="num">
                                      <p:cBhvr>
                                        <p:cTn id="82" dur="500" fill="hold"/>
                                        <p:tgtEl>
                                          <p:spTgt spid="16"/>
                                        </p:tgtEl>
                                        <p:attrNameLst>
                                          <p:attrName>ppt_h</p:attrName>
                                        </p:attrNameLst>
                                      </p:cBhvr>
                                      <p:tavLst>
                                        <p:tav tm="0">
                                          <p:val>
                                            <p:fltVal val="0"/>
                                          </p:val>
                                        </p:tav>
                                        <p:tav tm="100000">
                                          <p:val>
                                            <p:strVal val="#ppt_h"/>
                                          </p:val>
                                        </p:tav>
                                      </p:tavLst>
                                    </p:anim>
                                    <p:anim calcmode="lin" valueType="num">
                                      <p:cBhvr>
                                        <p:cTn id="83" dur="500" fill="hold"/>
                                        <p:tgtEl>
                                          <p:spTgt spid="16"/>
                                        </p:tgtEl>
                                        <p:attrNameLst>
                                          <p:attrName>style.rotation</p:attrName>
                                        </p:attrNameLst>
                                      </p:cBhvr>
                                      <p:tavLst>
                                        <p:tav tm="0">
                                          <p:val>
                                            <p:fltVal val="360"/>
                                          </p:val>
                                        </p:tav>
                                        <p:tav tm="100000">
                                          <p:val>
                                            <p:fltVal val="0"/>
                                          </p:val>
                                        </p:tav>
                                      </p:tavLst>
                                    </p:anim>
                                    <p:animEffect transition="in" filter="fade">
                                      <p:cBhvr>
                                        <p:cTn id="84" dur="500"/>
                                        <p:tgtEl>
                                          <p:spTgt spid="16"/>
                                        </p:tgtEl>
                                      </p:cBhvr>
                                    </p:animEffect>
                                  </p:childTnLst>
                                </p:cTn>
                              </p:par>
                            </p:childTnLst>
                          </p:cTn>
                        </p:par>
                        <p:par>
                          <p:cTn id="85" fill="hold">
                            <p:stCondLst>
                              <p:cond delay="6000"/>
                            </p:stCondLst>
                            <p:childTnLst>
                              <p:par>
                                <p:cTn id="86" presetID="49" presetClass="entr" presetSubtype="0" decel="100000" fill="hold" grpId="0" nodeType="afterEffect">
                                  <p:stCondLst>
                                    <p:cond delay="0"/>
                                  </p:stCondLst>
                                  <p:childTnLst>
                                    <p:set>
                                      <p:cBhvr>
                                        <p:cTn id="87" dur="1" fill="hold">
                                          <p:stCondLst>
                                            <p:cond delay="0"/>
                                          </p:stCondLst>
                                        </p:cTn>
                                        <p:tgtEl>
                                          <p:spTgt spid="11"/>
                                        </p:tgtEl>
                                        <p:attrNameLst>
                                          <p:attrName>style.visibility</p:attrName>
                                        </p:attrNameLst>
                                      </p:cBhvr>
                                      <p:to>
                                        <p:strVal val="visible"/>
                                      </p:to>
                                    </p:set>
                                    <p:anim calcmode="lin" valueType="num">
                                      <p:cBhvr>
                                        <p:cTn id="88" dur="500" fill="hold"/>
                                        <p:tgtEl>
                                          <p:spTgt spid="11"/>
                                        </p:tgtEl>
                                        <p:attrNameLst>
                                          <p:attrName>ppt_w</p:attrName>
                                        </p:attrNameLst>
                                      </p:cBhvr>
                                      <p:tavLst>
                                        <p:tav tm="0">
                                          <p:val>
                                            <p:fltVal val="0"/>
                                          </p:val>
                                        </p:tav>
                                        <p:tav tm="100000">
                                          <p:val>
                                            <p:strVal val="#ppt_w"/>
                                          </p:val>
                                        </p:tav>
                                      </p:tavLst>
                                    </p:anim>
                                    <p:anim calcmode="lin" valueType="num">
                                      <p:cBhvr>
                                        <p:cTn id="89" dur="500" fill="hold"/>
                                        <p:tgtEl>
                                          <p:spTgt spid="11"/>
                                        </p:tgtEl>
                                        <p:attrNameLst>
                                          <p:attrName>ppt_h</p:attrName>
                                        </p:attrNameLst>
                                      </p:cBhvr>
                                      <p:tavLst>
                                        <p:tav tm="0">
                                          <p:val>
                                            <p:fltVal val="0"/>
                                          </p:val>
                                        </p:tav>
                                        <p:tav tm="100000">
                                          <p:val>
                                            <p:strVal val="#ppt_h"/>
                                          </p:val>
                                        </p:tav>
                                      </p:tavLst>
                                    </p:anim>
                                    <p:anim calcmode="lin" valueType="num">
                                      <p:cBhvr>
                                        <p:cTn id="90" dur="500" fill="hold"/>
                                        <p:tgtEl>
                                          <p:spTgt spid="11"/>
                                        </p:tgtEl>
                                        <p:attrNameLst>
                                          <p:attrName>style.rotation</p:attrName>
                                        </p:attrNameLst>
                                      </p:cBhvr>
                                      <p:tavLst>
                                        <p:tav tm="0">
                                          <p:val>
                                            <p:fltVal val="360"/>
                                          </p:val>
                                        </p:tav>
                                        <p:tav tm="100000">
                                          <p:val>
                                            <p:fltVal val="0"/>
                                          </p:val>
                                        </p:tav>
                                      </p:tavLst>
                                    </p:anim>
                                    <p:animEffect transition="in" filter="fade">
                                      <p:cBhvr>
                                        <p:cTn id="91" dur="500"/>
                                        <p:tgtEl>
                                          <p:spTgt spid="11"/>
                                        </p:tgtEl>
                                      </p:cBhvr>
                                    </p:animEffect>
                                  </p:childTnLst>
                                </p:cTn>
                              </p:par>
                            </p:childTnLst>
                          </p:cTn>
                        </p:par>
                        <p:par>
                          <p:cTn id="92" fill="hold">
                            <p:stCondLst>
                              <p:cond delay="6500"/>
                            </p:stCondLst>
                            <p:childTnLst>
                              <p:par>
                                <p:cTn id="93" presetID="49" presetClass="entr" presetSubtype="0" decel="100000" fill="hold" grpId="0" nodeType="afterEffect">
                                  <p:stCondLst>
                                    <p:cond delay="0"/>
                                  </p:stCondLst>
                                  <p:childTnLst>
                                    <p:set>
                                      <p:cBhvr>
                                        <p:cTn id="94" dur="1" fill="hold">
                                          <p:stCondLst>
                                            <p:cond delay="0"/>
                                          </p:stCondLst>
                                        </p:cTn>
                                        <p:tgtEl>
                                          <p:spTgt spid="15"/>
                                        </p:tgtEl>
                                        <p:attrNameLst>
                                          <p:attrName>style.visibility</p:attrName>
                                        </p:attrNameLst>
                                      </p:cBhvr>
                                      <p:to>
                                        <p:strVal val="visible"/>
                                      </p:to>
                                    </p:set>
                                    <p:anim calcmode="lin" valueType="num">
                                      <p:cBhvr>
                                        <p:cTn id="95" dur="500" fill="hold"/>
                                        <p:tgtEl>
                                          <p:spTgt spid="15"/>
                                        </p:tgtEl>
                                        <p:attrNameLst>
                                          <p:attrName>ppt_w</p:attrName>
                                        </p:attrNameLst>
                                      </p:cBhvr>
                                      <p:tavLst>
                                        <p:tav tm="0">
                                          <p:val>
                                            <p:fltVal val="0"/>
                                          </p:val>
                                        </p:tav>
                                        <p:tav tm="100000">
                                          <p:val>
                                            <p:strVal val="#ppt_w"/>
                                          </p:val>
                                        </p:tav>
                                      </p:tavLst>
                                    </p:anim>
                                    <p:anim calcmode="lin" valueType="num">
                                      <p:cBhvr>
                                        <p:cTn id="96" dur="500" fill="hold"/>
                                        <p:tgtEl>
                                          <p:spTgt spid="15"/>
                                        </p:tgtEl>
                                        <p:attrNameLst>
                                          <p:attrName>ppt_h</p:attrName>
                                        </p:attrNameLst>
                                      </p:cBhvr>
                                      <p:tavLst>
                                        <p:tav tm="0">
                                          <p:val>
                                            <p:fltVal val="0"/>
                                          </p:val>
                                        </p:tav>
                                        <p:tav tm="100000">
                                          <p:val>
                                            <p:strVal val="#ppt_h"/>
                                          </p:val>
                                        </p:tav>
                                      </p:tavLst>
                                    </p:anim>
                                    <p:anim calcmode="lin" valueType="num">
                                      <p:cBhvr>
                                        <p:cTn id="97" dur="500" fill="hold"/>
                                        <p:tgtEl>
                                          <p:spTgt spid="15"/>
                                        </p:tgtEl>
                                        <p:attrNameLst>
                                          <p:attrName>style.rotation</p:attrName>
                                        </p:attrNameLst>
                                      </p:cBhvr>
                                      <p:tavLst>
                                        <p:tav tm="0">
                                          <p:val>
                                            <p:fltVal val="360"/>
                                          </p:val>
                                        </p:tav>
                                        <p:tav tm="100000">
                                          <p:val>
                                            <p:fltVal val="0"/>
                                          </p:val>
                                        </p:tav>
                                      </p:tavLst>
                                    </p:anim>
                                    <p:animEffect transition="in" filter="fade">
                                      <p:cBhvr>
                                        <p:cTn id="9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rgbClr val="C00000"/>
                </a:solidFill>
                <a:latin typeface="Calibri" pitchFamily="34" charset="0"/>
                <a:cs typeface="Calibri" pitchFamily="34" charset="0"/>
              </a:rPr>
              <a:t>You grow as we grow| </a:t>
            </a:r>
            <a:r>
              <a:rPr lang="en-US" sz="1800" b="0" dirty="0" smtClean="0">
                <a:solidFill>
                  <a:schemeClr val="tx1">
                    <a:lumMod val="65000"/>
                    <a:lumOff val="35000"/>
                  </a:schemeClr>
                </a:solidFill>
                <a:latin typeface="Calibri" pitchFamily="34" charset="0"/>
                <a:cs typeface="Calibri" pitchFamily="34" charset="0"/>
              </a:rPr>
              <a:t>Your contribution matters</a:t>
            </a:r>
            <a:endParaRPr lang="en-US" sz="1800" b="0" dirty="0">
              <a:solidFill>
                <a:schemeClr val="tx1">
                  <a:lumMod val="65000"/>
                  <a:lumOff val="35000"/>
                </a:schemeClr>
              </a:solidFill>
              <a:latin typeface="Calibri" pitchFamily="34" charset="0"/>
              <a:cs typeface="Calibri" pitchFamily="34" charset="0"/>
            </a:endParaRPr>
          </a:p>
        </p:txBody>
      </p:sp>
      <p:sp>
        <p:nvSpPr>
          <p:cNvPr id="8" name="TextBox 7"/>
          <p:cNvSpPr txBox="1"/>
          <p:nvPr/>
        </p:nvSpPr>
        <p:spPr bwMode="auto">
          <a:xfrm>
            <a:off x="454025" y="1130300"/>
            <a:ext cx="8242300" cy="3970318"/>
          </a:xfrm>
          <a:prstGeom prst="rect">
            <a:avLst/>
          </a:prstGeom>
          <a:noFill/>
          <a:ln w="9525">
            <a:noFill/>
            <a:miter lim="800000"/>
            <a:headEnd/>
            <a:tailEnd/>
          </a:ln>
        </p:spPr>
        <p:txBody>
          <a:bodyPr wrap="square" lIns="0" rtlCol="0">
            <a:prstTxWarp prst="textNoShape">
              <a:avLst/>
            </a:prstTxWarp>
            <a:spAutoFit/>
          </a:bodyPr>
          <a:lstStyle/>
          <a:p>
            <a:pPr marL="342900" indent="-342900" eaLnBrk="0" hangingPunct="0">
              <a:lnSpc>
                <a:spcPct val="150000"/>
              </a:lnSpc>
              <a:buAutoNum type="arabicPeriod"/>
            </a:pPr>
            <a:r>
              <a:rPr lang="en-US" sz="1400" b="0" dirty="0" smtClean="0">
                <a:solidFill>
                  <a:schemeClr val="tx1">
                    <a:lumMod val="75000"/>
                    <a:lumOff val="25000"/>
                  </a:schemeClr>
                </a:solidFill>
                <a:latin typeface="Calibri" pitchFamily="34" charset="0"/>
                <a:cs typeface="Calibri" pitchFamily="34" charset="0"/>
              </a:rPr>
              <a:t>Your contribution is important.</a:t>
            </a:r>
          </a:p>
          <a:p>
            <a:pPr marL="342900" indent="-342900" eaLnBrk="0" hangingPunct="0">
              <a:lnSpc>
                <a:spcPct val="150000"/>
              </a:lnSpc>
              <a:buAutoNum type="arabicPeriod"/>
            </a:pPr>
            <a:r>
              <a:rPr lang="en-US" sz="1400" b="0" dirty="0" smtClean="0">
                <a:solidFill>
                  <a:schemeClr val="tx1">
                    <a:lumMod val="75000"/>
                    <a:lumOff val="25000"/>
                  </a:schemeClr>
                </a:solidFill>
                <a:latin typeface="Calibri" pitchFamily="34" charset="0"/>
                <a:cs typeface="Calibri" pitchFamily="34" charset="0"/>
              </a:rPr>
              <a:t>Prepare yourself for the global platform. Your work will be noticed!</a:t>
            </a:r>
          </a:p>
          <a:p>
            <a:pPr marL="342900" indent="-342900" eaLnBrk="0" hangingPunct="0">
              <a:lnSpc>
                <a:spcPct val="150000"/>
              </a:lnSpc>
              <a:buAutoNum type="arabicPeriod"/>
            </a:pPr>
            <a:r>
              <a:rPr lang="en-US" sz="1400" b="0" dirty="0" smtClean="0">
                <a:solidFill>
                  <a:schemeClr val="tx1">
                    <a:lumMod val="75000"/>
                    <a:lumOff val="25000"/>
                  </a:schemeClr>
                </a:solidFill>
                <a:latin typeface="Calibri" pitchFamily="34" charset="0"/>
                <a:cs typeface="Calibri" pitchFamily="34" charset="0"/>
              </a:rPr>
              <a:t>Know the latest in Technology and Trends.</a:t>
            </a:r>
          </a:p>
          <a:p>
            <a:pPr marL="342900" indent="-342900" eaLnBrk="0" hangingPunct="0">
              <a:lnSpc>
                <a:spcPct val="150000"/>
              </a:lnSpc>
              <a:buAutoNum type="arabicPeriod"/>
            </a:pPr>
            <a:r>
              <a:rPr lang="en-US" sz="1400" b="0" dirty="0" smtClean="0">
                <a:solidFill>
                  <a:schemeClr val="tx1">
                    <a:lumMod val="75000"/>
                    <a:lumOff val="25000"/>
                  </a:schemeClr>
                </a:solidFill>
                <a:latin typeface="Calibri" pitchFamily="34" charset="0"/>
                <a:cs typeface="Calibri" pitchFamily="34" charset="0"/>
              </a:rPr>
              <a:t>Remember 3P’s “</a:t>
            </a:r>
            <a:r>
              <a:rPr lang="en-US" sz="1400" b="0" dirty="0" smtClean="0">
                <a:solidFill>
                  <a:srgbClr val="C00000"/>
                </a:solidFill>
                <a:latin typeface="Calibri" pitchFamily="34" charset="0"/>
                <a:cs typeface="Calibri" pitchFamily="34" charset="0"/>
              </a:rPr>
              <a:t>Perception, Perfection &amp; Packaging</a:t>
            </a:r>
            <a:r>
              <a:rPr lang="en-US" sz="1400" b="0" dirty="0" smtClean="0">
                <a:solidFill>
                  <a:schemeClr val="tx1">
                    <a:lumMod val="75000"/>
                    <a:lumOff val="25000"/>
                  </a:schemeClr>
                </a:solidFill>
                <a:latin typeface="Calibri" pitchFamily="34" charset="0"/>
                <a:cs typeface="Calibri" pitchFamily="34" charset="0"/>
              </a:rPr>
              <a:t>”.</a:t>
            </a:r>
            <a:br>
              <a:rPr lang="en-US" sz="1400" b="0" dirty="0" smtClean="0">
                <a:solidFill>
                  <a:schemeClr val="tx1">
                    <a:lumMod val="75000"/>
                    <a:lumOff val="25000"/>
                  </a:schemeClr>
                </a:solidFill>
                <a:latin typeface="Calibri" pitchFamily="34" charset="0"/>
                <a:cs typeface="Calibri" pitchFamily="34" charset="0"/>
              </a:rPr>
            </a:br>
            <a:r>
              <a:rPr lang="en-US" sz="1400" b="0" dirty="0" smtClean="0">
                <a:solidFill>
                  <a:schemeClr val="tx1">
                    <a:lumMod val="75000"/>
                    <a:lumOff val="25000"/>
                  </a:schemeClr>
                </a:solidFill>
                <a:latin typeface="Calibri" pitchFamily="34" charset="0"/>
                <a:cs typeface="Calibri" pitchFamily="34" charset="0"/>
              </a:rPr>
              <a:t/>
            </a:r>
            <a:br>
              <a:rPr lang="en-US" sz="1400" b="0" dirty="0" smtClean="0">
                <a:solidFill>
                  <a:schemeClr val="tx1">
                    <a:lumMod val="75000"/>
                    <a:lumOff val="25000"/>
                  </a:schemeClr>
                </a:solidFill>
                <a:latin typeface="Calibri" pitchFamily="34" charset="0"/>
                <a:cs typeface="Calibri" pitchFamily="34" charset="0"/>
              </a:rPr>
            </a:br>
            <a:endParaRPr lang="en-US" sz="1400" b="0" dirty="0" smtClean="0">
              <a:solidFill>
                <a:schemeClr val="tx1">
                  <a:lumMod val="75000"/>
                  <a:lumOff val="25000"/>
                </a:schemeClr>
              </a:solidFill>
              <a:latin typeface="Calibri" pitchFamily="34" charset="0"/>
              <a:cs typeface="Calibri" pitchFamily="34" charset="0"/>
            </a:endParaRPr>
          </a:p>
          <a:p>
            <a:pPr marL="342900" indent="-342900" eaLnBrk="0" hangingPunct="0">
              <a:lnSpc>
                <a:spcPct val="150000"/>
              </a:lnSpc>
            </a:pPr>
            <a:r>
              <a:rPr lang="en-US" sz="1400" b="0" dirty="0" smtClean="0">
                <a:solidFill>
                  <a:schemeClr val="tx1">
                    <a:lumMod val="75000"/>
                    <a:lumOff val="25000"/>
                  </a:schemeClr>
                </a:solidFill>
                <a:latin typeface="Calibri" pitchFamily="34" charset="0"/>
                <a:cs typeface="Calibri" pitchFamily="34" charset="0"/>
              </a:rPr>
              <a:t/>
            </a:r>
            <a:br>
              <a:rPr lang="en-US" sz="1400" b="0" dirty="0" smtClean="0">
                <a:solidFill>
                  <a:schemeClr val="tx1">
                    <a:lumMod val="75000"/>
                    <a:lumOff val="25000"/>
                  </a:schemeClr>
                </a:solidFill>
                <a:latin typeface="Calibri" pitchFamily="34" charset="0"/>
                <a:cs typeface="Calibri" pitchFamily="34" charset="0"/>
              </a:rPr>
            </a:br>
            <a:r>
              <a:rPr lang="en-US" sz="1400" b="0" dirty="0" smtClean="0">
                <a:solidFill>
                  <a:schemeClr val="tx1">
                    <a:lumMod val="75000"/>
                    <a:lumOff val="25000"/>
                  </a:schemeClr>
                </a:solidFill>
                <a:latin typeface="Calibri" pitchFamily="34" charset="0"/>
                <a:cs typeface="Calibri" pitchFamily="34" charset="0"/>
              </a:rPr>
              <a:t/>
            </a:r>
            <a:br>
              <a:rPr lang="en-US" sz="1400" b="0" dirty="0" smtClean="0">
                <a:solidFill>
                  <a:schemeClr val="tx1">
                    <a:lumMod val="75000"/>
                    <a:lumOff val="25000"/>
                  </a:schemeClr>
                </a:solidFill>
                <a:latin typeface="Calibri" pitchFamily="34" charset="0"/>
                <a:cs typeface="Calibri" pitchFamily="34" charset="0"/>
              </a:rPr>
            </a:br>
            <a:endParaRPr lang="en-US" sz="1400" b="0" dirty="0" smtClean="0">
              <a:solidFill>
                <a:schemeClr val="tx1">
                  <a:lumMod val="75000"/>
                  <a:lumOff val="25000"/>
                </a:schemeClr>
              </a:solidFill>
              <a:latin typeface="Calibri" pitchFamily="34" charset="0"/>
              <a:cs typeface="Calibri" pitchFamily="34" charset="0"/>
            </a:endParaRPr>
          </a:p>
          <a:p>
            <a:pPr marL="342900" indent="-342900" eaLnBrk="0" hangingPunct="0">
              <a:lnSpc>
                <a:spcPct val="150000"/>
              </a:lnSpc>
            </a:pPr>
            <a:r>
              <a:rPr lang="en-US" sz="1400" b="0" i="1" dirty="0" smtClean="0">
                <a:solidFill>
                  <a:srgbClr val="C00000"/>
                </a:solidFill>
                <a:latin typeface="Calibri" pitchFamily="34" charset="0"/>
                <a:cs typeface="Calibri" pitchFamily="34" charset="0"/>
              </a:rPr>
              <a:t>Got noticed? Document it.</a:t>
            </a:r>
          </a:p>
          <a:p>
            <a:pPr marL="342900" indent="-342900" eaLnBrk="0" hangingPunct="0">
              <a:lnSpc>
                <a:spcPct val="150000"/>
              </a:lnSpc>
              <a:buAutoNum type="arabicPeriod"/>
            </a:pPr>
            <a:r>
              <a:rPr lang="en-US" sz="1400" b="0" dirty="0" smtClean="0">
                <a:solidFill>
                  <a:schemeClr val="tx1">
                    <a:lumMod val="75000"/>
                    <a:lumOff val="25000"/>
                  </a:schemeClr>
                </a:solidFill>
                <a:latin typeface="Calibri" pitchFamily="34" charset="0"/>
                <a:cs typeface="Calibri" pitchFamily="34" charset="0"/>
              </a:rPr>
              <a:t>Archive all the appreciation mails in proper folder.</a:t>
            </a:r>
          </a:p>
          <a:p>
            <a:pPr marL="342900" indent="-342900" eaLnBrk="0" hangingPunct="0">
              <a:lnSpc>
                <a:spcPct val="150000"/>
              </a:lnSpc>
              <a:buAutoNum type="arabicPeriod"/>
            </a:pPr>
            <a:r>
              <a:rPr lang="en-US" sz="1400" b="0" dirty="0" smtClean="0">
                <a:solidFill>
                  <a:schemeClr val="tx1">
                    <a:lumMod val="75000"/>
                    <a:lumOff val="25000"/>
                  </a:schemeClr>
                </a:solidFill>
                <a:latin typeface="Calibri" pitchFamily="34" charset="0"/>
                <a:cs typeface="Calibri" pitchFamily="34" charset="0"/>
              </a:rPr>
              <a:t>Always send a copy of appreciation mails to your supervisor.</a:t>
            </a:r>
          </a:p>
        </p:txBody>
      </p:sp>
      <p:sp>
        <p:nvSpPr>
          <p:cNvPr id="10" name="Title 5"/>
          <p:cNvSpPr>
            <a:spLocks noGrp="1"/>
          </p:cNvSpPr>
          <p:nvPr>
            <p:ph type="title"/>
          </p:nvPr>
        </p:nvSpPr>
        <p:spPr/>
        <p:txBody>
          <a:bodyPr lIns="0" rIns="0"/>
          <a:lstStyle/>
          <a:p>
            <a:r>
              <a:rPr lang="en-US" sz="2000" dirty="0"/>
              <a:t>Our design </a:t>
            </a:r>
            <a:r>
              <a:rPr lang="en-US" sz="2000" dirty="0" smtClean="0"/>
              <a:t>process | Challenges &amp; Opportunities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24</a:t>
            </a:fld>
            <a:endParaRPr lang="en-US" dirty="0"/>
          </a:p>
        </p:txBody>
      </p:sp>
    </p:spTree>
    <p:extLst>
      <p:ext uri="{BB962C8B-B14F-4D97-AF65-F5344CB8AC3E}">
        <p14:creationId xmlns:p14="http://schemas.microsoft.com/office/powerpoint/2010/main" val="214871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 calcmode="lin" valueType="num">
                                      <p:cBhvr additive="base">
                                        <p:cTn id="29"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8">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 calcmode="lin" valueType="num">
                                      <p:cBhvr additive="base">
                                        <p:cTn id="33" dur="5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8">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bwMode="auto">
          <a:xfrm>
            <a:off x="7126422" y="4754880"/>
            <a:ext cx="1463040" cy="1463040"/>
          </a:xfrm>
          <a:prstGeom prst="ellipse">
            <a:avLst/>
          </a:prstGeom>
          <a:solidFill>
            <a:schemeClr val="accent1">
              <a:lumMod val="60000"/>
              <a:lumOff val="40000"/>
              <a:alpha val="32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sp>
        <p:nvSpPr>
          <p:cNvPr id="12290"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rgbClr val="C00000"/>
                </a:solidFill>
                <a:latin typeface="Calibri" pitchFamily="34" charset="0"/>
                <a:cs typeface="Calibri" pitchFamily="34" charset="0"/>
              </a:rPr>
              <a:t>Arrange | </a:t>
            </a:r>
            <a:r>
              <a:rPr lang="en-US" sz="1800" b="0" dirty="0" smtClean="0">
                <a:solidFill>
                  <a:schemeClr val="tx1">
                    <a:lumMod val="65000"/>
                    <a:lumOff val="35000"/>
                  </a:schemeClr>
                </a:solidFill>
                <a:latin typeface="Calibri" pitchFamily="34" charset="0"/>
                <a:cs typeface="Calibri" pitchFamily="34" charset="0"/>
              </a:rPr>
              <a:t>It’s not how good you are, it’s how good you want to be!</a:t>
            </a:r>
            <a:endParaRPr lang="en-US" sz="1800" b="0" dirty="0">
              <a:solidFill>
                <a:schemeClr val="tx1">
                  <a:lumMod val="65000"/>
                  <a:lumOff val="35000"/>
                </a:schemeClr>
              </a:solidFill>
              <a:latin typeface="Calibri" pitchFamily="34" charset="0"/>
              <a:cs typeface="Calibri" pitchFamily="34" charset="0"/>
            </a:endParaRPr>
          </a:p>
        </p:txBody>
      </p:sp>
      <p:sp>
        <p:nvSpPr>
          <p:cNvPr id="6" name="Title 5"/>
          <p:cNvSpPr>
            <a:spLocks noGrp="1"/>
          </p:cNvSpPr>
          <p:nvPr>
            <p:ph type="title"/>
          </p:nvPr>
        </p:nvSpPr>
        <p:spPr/>
        <p:txBody>
          <a:bodyPr lIns="0" rIns="0"/>
          <a:lstStyle/>
          <a:p>
            <a:r>
              <a:rPr lang="en-US" sz="2000" dirty="0" smtClean="0"/>
              <a:t>Life Beyond Designing</a:t>
            </a:r>
            <a:endParaRPr lang="en-US" sz="2000" dirty="0"/>
          </a:p>
        </p:txBody>
      </p:sp>
      <p:sp>
        <p:nvSpPr>
          <p:cNvPr id="7" name="TextBox 6"/>
          <p:cNvSpPr txBox="1"/>
          <p:nvPr/>
        </p:nvSpPr>
        <p:spPr bwMode="auto">
          <a:xfrm>
            <a:off x="454025" y="1231900"/>
            <a:ext cx="8242300" cy="4293483"/>
          </a:xfrm>
          <a:prstGeom prst="rect">
            <a:avLst/>
          </a:prstGeom>
          <a:noFill/>
          <a:ln w="9525">
            <a:noFill/>
            <a:miter lim="800000"/>
            <a:headEnd/>
            <a:tailEnd/>
          </a:ln>
        </p:spPr>
        <p:txBody>
          <a:bodyPr wrap="square" lIns="0" rtlCol="0">
            <a:prstTxWarp prst="textNoShape">
              <a:avLst/>
            </a:prstTxWarp>
            <a:spAutoFit/>
          </a:bodyPr>
          <a:lstStyle/>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Arrange and document:</a:t>
            </a:r>
            <a:r>
              <a:rPr lang="en-US" sz="1400" b="0" dirty="0" smtClean="0">
                <a:solidFill>
                  <a:schemeClr val="tx1">
                    <a:lumMod val="75000"/>
                    <a:lumOff val="25000"/>
                  </a:schemeClr>
                </a:solidFill>
                <a:latin typeface="Calibri" pitchFamily="34" charset="0"/>
                <a:cs typeface="Calibri" pitchFamily="34" charset="0"/>
              </a:rPr>
              <a:t> </a:t>
            </a:r>
          </a:p>
          <a:p>
            <a:pPr marL="685800" lvl="1" indent="-228600"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Arrange every artifacts in proper folder structure.</a:t>
            </a:r>
          </a:p>
          <a:p>
            <a:pPr marL="685800" lvl="1" indent="-228600"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Arrange project related emails in proper folder.</a:t>
            </a:r>
            <a:endParaRPr lang="en-US" sz="1400" b="0" dirty="0">
              <a:solidFill>
                <a:schemeClr val="tx1">
                  <a:lumMod val="75000"/>
                  <a:lumOff val="25000"/>
                </a:schemeClr>
              </a:solidFill>
              <a:latin typeface="Calibri" pitchFamily="34" charset="0"/>
              <a:cs typeface="Calibri" pitchFamily="34" charset="0"/>
            </a:endParaRP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Learn from your peers:</a:t>
            </a:r>
          </a:p>
          <a:p>
            <a:pPr marL="685800" lvl="1" indent="-228600"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Folder arrangement that is already in process.</a:t>
            </a:r>
          </a:p>
          <a:p>
            <a:pPr marL="685800" lvl="1" indent="-228600"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The grouping standards which is being practiced.</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Collaborate: </a:t>
            </a:r>
            <a:r>
              <a:rPr lang="en-US" sz="1400" b="0" dirty="0" smtClean="0">
                <a:solidFill>
                  <a:schemeClr val="tx1">
                    <a:lumMod val="75000"/>
                    <a:lumOff val="25000"/>
                  </a:schemeClr>
                </a:solidFill>
                <a:latin typeface="Calibri" pitchFamily="34" charset="0"/>
                <a:cs typeface="Calibri" pitchFamily="34" charset="0"/>
              </a:rPr>
              <a:t>Work in a manner where multiple team/people will work on the same file. Maintaining proper structure is important. Create design documentation and style guide where necessary.</a:t>
            </a:r>
          </a:p>
          <a:p>
            <a:pPr marL="342900" indent="-342900" eaLnBrk="0" hangingPunct="0">
              <a:lnSpc>
                <a:spcPct val="150000"/>
              </a:lnSpc>
              <a:buClr>
                <a:schemeClr val="tx1">
                  <a:lumMod val="85000"/>
                  <a:lumOff val="15000"/>
                </a:schemeClr>
              </a:buClr>
              <a:buFont typeface="+mj-lt"/>
              <a:buAutoNum type="arabicPeriod"/>
            </a:pPr>
            <a:r>
              <a:rPr lang="en-US" sz="1400" b="0" i="1" dirty="0" smtClean="0">
                <a:solidFill>
                  <a:srgbClr val="C00000"/>
                </a:solidFill>
                <a:latin typeface="Calibri" pitchFamily="34" charset="0"/>
                <a:cs typeface="Calibri" pitchFamily="34" charset="0"/>
              </a:rPr>
              <a:t>Archive: </a:t>
            </a:r>
            <a:r>
              <a:rPr lang="en-US" sz="1400" b="0" dirty="0" smtClean="0">
                <a:solidFill>
                  <a:schemeClr val="tx1">
                    <a:lumMod val="75000"/>
                    <a:lumOff val="25000"/>
                  </a:schemeClr>
                </a:solidFill>
                <a:latin typeface="Calibri" pitchFamily="34" charset="0"/>
                <a:cs typeface="Calibri" pitchFamily="34" charset="0"/>
              </a:rPr>
              <a:t>Once the project is over, create an archive folder and put all the unused or older versions. The final deliverables should be kept in a separate folder.</a:t>
            </a:r>
          </a:p>
          <a:p>
            <a:pPr marL="342900" indent="-342900" eaLnBrk="0" hangingPunct="0">
              <a:lnSpc>
                <a:spcPct val="150000"/>
              </a:lnSpc>
              <a:buClr>
                <a:schemeClr val="tx1">
                  <a:lumMod val="85000"/>
                  <a:lumOff val="15000"/>
                </a:schemeClr>
              </a:buClr>
              <a:buFont typeface="+mj-lt"/>
              <a:buAutoNum type="arabicPeriod"/>
            </a:pPr>
            <a:r>
              <a:rPr lang="en-US" sz="1400" b="0" i="1" dirty="0" smtClean="0">
                <a:solidFill>
                  <a:srgbClr val="C00000"/>
                </a:solidFill>
                <a:latin typeface="Calibri" pitchFamily="34" charset="0"/>
                <a:cs typeface="Calibri" pitchFamily="34" charset="0"/>
              </a:rPr>
              <a:t>Update: </a:t>
            </a:r>
            <a:r>
              <a:rPr lang="en-US" sz="1400" b="0" dirty="0" smtClean="0">
                <a:solidFill>
                  <a:schemeClr val="tx1">
                    <a:lumMod val="75000"/>
                    <a:lumOff val="25000"/>
                  </a:schemeClr>
                </a:solidFill>
                <a:latin typeface="Calibri" pitchFamily="34" charset="0"/>
                <a:cs typeface="Calibri" pitchFamily="34" charset="0"/>
              </a:rPr>
              <a:t>Always make it a habit to update your </a:t>
            </a:r>
            <a:r>
              <a:rPr lang="en-US" sz="1400" i="1" dirty="0" smtClean="0">
                <a:solidFill>
                  <a:schemeClr val="tx1">
                    <a:lumMod val="75000"/>
                    <a:lumOff val="25000"/>
                  </a:schemeClr>
                </a:solidFill>
                <a:latin typeface="Calibri" pitchFamily="34" charset="0"/>
                <a:cs typeface="Calibri" pitchFamily="34" charset="0"/>
              </a:rPr>
              <a:t>latest resume, profile and portfolio </a:t>
            </a:r>
            <a:r>
              <a:rPr lang="en-US" sz="1400" b="0" dirty="0" smtClean="0">
                <a:solidFill>
                  <a:schemeClr val="tx1">
                    <a:lumMod val="75000"/>
                    <a:lumOff val="25000"/>
                  </a:schemeClr>
                </a:solidFill>
                <a:latin typeface="Calibri" pitchFamily="34" charset="0"/>
                <a:cs typeface="Calibri" pitchFamily="34" charset="0"/>
              </a:rPr>
              <a:t>following CI templates. Ask your supervisor for the latest templates.</a:t>
            </a:r>
            <a:endParaRPr lang="en-US" sz="1400" b="0" dirty="0">
              <a:solidFill>
                <a:schemeClr val="tx1">
                  <a:lumMod val="75000"/>
                  <a:lumOff val="25000"/>
                </a:schemeClr>
              </a:solidFill>
              <a:latin typeface="Calibri" pitchFamily="34" charset="0"/>
              <a:cs typeface="Calibri" pitchFamily="34" charset="0"/>
            </a:endParaRPr>
          </a:p>
          <a:p>
            <a:pPr eaLnBrk="0" hangingPunct="0">
              <a:lnSpc>
                <a:spcPct val="150000"/>
              </a:lnSpc>
            </a:pPr>
            <a:endParaRPr lang="en-US" sz="1400" b="0" dirty="0" smtClean="0">
              <a:solidFill>
                <a:schemeClr val="tx1">
                  <a:lumMod val="75000"/>
                  <a:lumOff val="25000"/>
                </a:schemeClr>
              </a:solidFill>
              <a:latin typeface="Calibri" pitchFamily="34" charset="0"/>
              <a:cs typeface="Calibri" pitchFamily="34" charset="0"/>
            </a:endParaRPr>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0" name="Slide Number Placeholder 9"/>
          <p:cNvSpPr>
            <a:spLocks noGrp="1"/>
          </p:cNvSpPr>
          <p:nvPr>
            <p:ph type="sldNum" sz="quarter" idx="4"/>
          </p:nvPr>
        </p:nvSpPr>
        <p:spPr/>
        <p:txBody>
          <a:bodyPr/>
          <a:lstStyle/>
          <a:p>
            <a:pPr>
              <a:defRPr/>
            </a:pPr>
            <a:fld id="{0B29B4DF-0B59-411B-BCF2-5B7E7B65BA1C}" type="slidenum">
              <a:rPr lang="en-US" smtClean="0"/>
              <a:pPr>
                <a:defRPr/>
              </a:pPr>
              <a:t>25</a:t>
            </a:fld>
            <a:endParaRPr lang="en-US" dirty="0"/>
          </a:p>
        </p:txBody>
      </p:sp>
      <p:pic>
        <p:nvPicPr>
          <p:cNvPr id="8" name="Picture 3" descr="C:\Users\268545\Desktop\1340601969_Program-Group.png"/>
          <p:cNvPicPr>
            <a:picLocks noChangeAspect="1" noChangeArrowheads="1"/>
          </p:cNvPicPr>
          <p:nvPr/>
        </p:nvPicPr>
        <p:blipFill>
          <a:blip r:embed="rId2"/>
          <a:srcRect/>
          <a:stretch>
            <a:fillRect/>
          </a:stretch>
        </p:blipFill>
        <p:spPr bwMode="auto">
          <a:xfrm>
            <a:off x="7431561" y="5072848"/>
            <a:ext cx="946851" cy="946851"/>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7126422" y="4754880"/>
            <a:ext cx="1463040" cy="1463040"/>
          </a:xfrm>
          <a:prstGeom prst="ellipse">
            <a:avLst/>
          </a:prstGeom>
          <a:solidFill>
            <a:schemeClr val="accent1">
              <a:lumMod val="60000"/>
              <a:lumOff val="40000"/>
              <a:alpha val="32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sp>
        <p:nvSpPr>
          <p:cNvPr id="12290"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rgbClr val="C00000"/>
                </a:solidFill>
                <a:latin typeface="Calibri" pitchFamily="34" charset="0"/>
                <a:cs typeface="Calibri" pitchFamily="34" charset="0"/>
              </a:rPr>
              <a:t>Leave | </a:t>
            </a:r>
            <a:r>
              <a:rPr lang="en-US" sz="1800" b="0" dirty="0" smtClean="0">
                <a:solidFill>
                  <a:schemeClr val="tx1">
                    <a:lumMod val="65000"/>
                    <a:lumOff val="35000"/>
                  </a:schemeClr>
                </a:solidFill>
                <a:latin typeface="Calibri" pitchFamily="34" charset="0"/>
                <a:cs typeface="Calibri" pitchFamily="34" charset="0"/>
              </a:rPr>
              <a:t>Plan Early. Spend lovely!</a:t>
            </a:r>
            <a:endParaRPr lang="en-US" sz="1800" b="0" dirty="0">
              <a:solidFill>
                <a:schemeClr val="tx1">
                  <a:lumMod val="65000"/>
                  <a:lumOff val="35000"/>
                </a:schemeClr>
              </a:solidFill>
              <a:latin typeface="Calibri" pitchFamily="34" charset="0"/>
              <a:cs typeface="Calibri" pitchFamily="34" charset="0"/>
            </a:endParaRPr>
          </a:p>
        </p:txBody>
      </p:sp>
      <p:sp>
        <p:nvSpPr>
          <p:cNvPr id="6" name="Title 5"/>
          <p:cNvSpPr>
            <a:spLocks noGrp="1"/>
          </p:cNvSpPr>
          <p:nvPr>
            <p:ph type="title"/>
          </p:nvPr>
        </p:nvSpPr>
        <p:spPr/>
        <p:txBody>
          <a:bodyPr lIns="0" rIns="0"/>
          <a:lstStyle/>
          <a:p>
            <a:r>
              <a:rPr lang="en-US" sz="2000" dirty="0" smtClean="0"/>
              <a:t>Life Beyond Designing</a:t>
            </a:r>
            <a:endParaRPr lang="en-US" sz="2000" dirty="0"/>
          </a:p>
        </p:txBody>
      </p:sp>
      <p:sp>
        <p:nvSpPr>
          <p:cNvPr id="7" name="TextBox 6"/>
          <p:cNvSpPr txBox="1"/>
          <p:nvPr/>
        </p:nvSpPr>
        <p:spPr bwMode="auto">
          <a:xfrm>
            <a:off x="454025" y="1206500"/>
            <a:ext cx="8242300" cy="2677656"/>
          </a:xfrm>
          <a:prstGeom prst="rect">
            <a:avLst/>
          </a:prstGeom>
          <a:noFill/>
          <a:ln w="9525">
            <a:noFill/>
            <a:miter lim="800000"/>
            <a:headEnd/>
            <a:tailEnd/>
          </a:ln>
        </p:spPr>
        <p:txBody>
          <a:bodyPr wrap="square" lIns="0" rtlCol="0">
            <a:prstTxWarp prst="textNoShape">
              <a:avLst/>
            </a:prstTxWarp>
            <a:spAutoFit/>
          </a:bodyPr>
          <a:lstStyle/>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Plan: </a:t>
            </a:r>
            <a:r>
              <a:rPr lang="en-US" sz="1400" b="0" dirty="0">
                <a:solidFill>
                  <a:schemeClr val="tx1">
                    <a:lumMod val="75000"/>
                    <a:lumOff val="25000"/>
                  </a:schemeClr>
                </a:solidFill>
                <a:latin typeface="Calibri" pitchFamily="34" charset="0"/>
                <a:cs typeface="Calibri" pitchFamily="34" charset="0"/>
              </a:rPr>
              <a:t>Plan early</a:t>
            </a:r>
            <a:r>
              <a:rPr lang="en-US" sz="1400" b="0" dirty="0" smtClean="0">
                <a:solidFill>
                  <a:schemeClr val="tx1">
                    <a:lumMod val="75000"/>
                    <a:lumOff val="25000"/>
                  </a:schemeClr>
                </a:solidFill>
                <a:latin typeface="Calibri" pitchFamily="34" charset="0"/>
                <a:cs typeface="Calibri" pitchFamily="34" charset="0"/>
              </a:rPr>
              <a:t>. Apply for leave. Check whether leave is approved.</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Inform: </a:t>
            </a:r>
          </a:p>
          <a:p>
            <a:pPr marL="685800" lvl="1" indent="-228600" eaLnBrk="0" hangingPunct="0">
              <a:lnSpc>
                <a:spcPct val="150000"/>
              </a:lnSpc>
              <a:buClr>
                <a:schemeClr val="tx1">
                  <a:lumMod val="85000"/>
                  <a:lumOff val="15000"/>
                </a:schemeClr>
              </a:buClr>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Inform your </a:t>
            </a:r>
            <a:r>
              <a:rPr lang="en-US" sz="1400" b="0" dirty="0">
                <a:solidFill>
                  <a:schemeClr val="tx1">
                    <a:lumMod val="75000"/>
                    <a:lumOff val="25000"/>
                  </a:schemeClr>
                </a:solidFill>
                <a:latin typeface="Calibri" pitchFamily="34" charset="0"/>
                <a:cs typeface="Calibri" pitchFamily="34" charset="0"/>
              </a:rPr>
              <a:t>project manager and supervisor </a:t>
            </a:r>
            <a:r>
              <a:rPr lang="en-US" sz="1400" b="0" dirty="0" smtClean="0">
                <a:solidFill>
                  <a:schemeClr val="tx1">
                    <a:lumMod val="75000"/>
                    <a:lumOff val="25000"/>
                  </a:schemeClr>
                </a:solidFill>
                <a:latin typeface="Calibri" pitchFamily="34" charset="0"/>
                <a:cs typeface="Calibri" pitchFamily="34" charset="0"/>
              </a:rPr>
              <a:t>in case of sudden leave.</a:t>
            </a:r>
          </a:p>
          <a:p>
            <a:pPr marL="685800" lvl="1" indent="-228600" eaLnBrk="0" hangingPunct="0">
              <a:lnSpc>
                <a:spcPct val="150000"/>
              </a:lnSpc>
              <a:buClr>
                <a:schemeClr val="tx1">
                  <a:lumMod val="85000"/>
                  <a:lumOff val="15000"/>
                </a:schemeClr>
              </a:buClr>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Remind </a:t>
            </a:r>
            <a:r>
              <a:rPr lang="en-US" sz="1400" b="0" dirty="0">
                <a:solidFill>
                  <a:schemeClr val="tx1">
                    <a:lumMod val="75000"/>
                    <a:lumOff val="25000"/>
                  </a:schemeClr>
                </a:solidFill>
                <a:latin typeface="Calibri" pitchFamily="34" charset="0"/>
                <a:cs typeface="Calibri" pitchFamily="34" charset="0"/>
              </a:rPr>
              <a:t>your project manager and supervisor again before your planned leave date.</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Communicate: </a:t>
            </a:r>
            <a:r>
              <a:rPr lang="en-US" sz="1400" b="0" dirty="0" smtClean="0">
                <a:solidFill>
                  <a:schemeClr val="tx1">
                    <a:lumMod val="75000"/>
                    <a:lumOff val="25000"/>
                  </a:schemeClr>
                </a:solidFill>
                <a:latin typeface="Calibri" pitchFamily="34" charset="0"/>
                <a:cs typeface="Calibri" pitchFamily="34" charset="0"/>
              </a:rPr>
              <a:t>Leave your communication address/phone no. to your project colleagues &amp; HCM Manager.</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Update: </a:t>
            </a:r>
            <a:r>
              <a:rPr lang="en-US" sz="1400" b="0" dirty="0" smtClean="0">
                <a:solidFill>
                  <a:schemeClr val="tx1">
                    <a:lumMod val="75000"/>
                    <a:lumOff val="25000"/>
                  </a:schemeClr>
                </a:solidFill>
                <a:latin typeface="Calibri" pitchFamily="34" charset="0"/>
                <a:cs typeface="Calibri" pitchFamily="34" charset="0"/>
              </a:rPr>
              <a:t>Update your latest contact details in HCM so that people can reach you in need.</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Respond: </a:t>
            </a:r>
            <a:r>
              <a:rPr lang="en-US" sz="1400" b="0" dirty="0" smtClean="0">
                <a:solidFill>
                  <a:schemeClr val="tx1">
                    <a:lumMod val="75000"/>
                    <a:lumOff val="25000"/>
                  </a:schemeClr>
                </a:solidFill>
                <a:latin typeface="Calibri" pitchFamily="34" charset="0"/>
                <a:cs typeface="Calibri" pitchFamily="34" charset="0"/>
              </a:rPr>
              <a:t>Respond if something is urgent.</a:t>
            </a:r>
          </a:p>
          <a:p>
            <a:pPr marL="342900" indent="-342900" eaLnBrk="0" hangingPunct="0">
              <a:lnSpc>
                <a:spcPct val="150000"/>
              </a:lnSpc>
              <a:buAutoNum type="arabicPeriod"/>
            </a:pPr>
            <a:endParaRPr lang="en-US" sz="1400" b="0" dirty="0" smtClean="0">
              <a:solidFill>
                <a:schemeClr val="tx1">
                  <a:lumMod val="75000"/>
                  <a:lumOff val="25000"/>
                </a:schemeClr>
              </a:solidFill>
              <a:latin typeface="Calibri" pitchFamily="34" charset="0"/>
              <a:cs typeface="Calibri" pitchFamily="34" charset="0"/>
            </a:endParaRPr>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0" name="Slide Number Placeholder 9"/>
          <p:cNvSpPr>
            <a:spLocks noGrp="1"/>
          </p:cNvSpPr>
          <p:nvPr>
            <p:ph type="sldNum" sz="quarter" idx="4"/>
          </p:nvPr>
        </p:nvSpPr>
        <p:spPr/>
        <p:txBody>
          <a:bodyPr/>
          <a:lstStyle/>
          <a:p>
            <a:pPr>
              <a:defRPr/>
            </a:pPr>
            <a:fld id="{0B29B4DF-0B59-411B-BCF2-5B7E7B65BA1C}" type="slidenum">
              <a:rPr lang="en-US" smtClean="0"/>
              <a:pPr>
                <a:defRPr/>
              </a:pPr>
              <a:t>26</a:t>
            </a:fld>
            <a:endParaRPr lang="en-US" dirty="0"/>
          </a:p>
        </p:txBody>
      </p:sp>
      <p:pic>
        <p:nvPicPr>
          <p:cNvPr id="7170" name="Picture 2" descr="C:\Users\268545\Desktop\1340602001_travel_management.png"/>
          <p:cNvPicPr>
            <a:picLocks noChangeAspect="1" noChangeArrowheads="1"/>
          </p:cNvPicPr>
          <p:nvPr/>
        </p:nvPicPr>
        <p:blipFill>
          <a:blip r:embed="rId2"/>
          <a:srcRect/>
          <a:stretch>
            <a:fillRect/>
          </a:stretch>
        </p:blipFill>
        <p:spPr bwMode="auto">
          <a:xfrm>
            <a:off x="7402166" y="4971387"/>
            <a:ext cx="1030026" cy="103002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bwMode="auto">
          <a:xfrm>
            <a:off x="7126422" y="4754880"/>
            <a:ext cx="1463040" cy="1463040"/>
          </a:xfrm>
          <a:prstGeom prst="ellipse">
            <a:avLst/>
          </a:prstGeom>
          <a:solidFill>
            <a:schemeClr val="accent1">
              <a:lumMod val="60000"/>
              <a:lumOff val="40000"/>
              <a:alpha val="32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sp>
        <p:nvSpPr>
          <p:cNvPr id="7"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rgbClr val="C00000"/>
                </a:solidFill>
                <a:latin typeface="Calibri" pitchFamily="34" charset="0"/>
                <a:cs typeface="Calibri" pitchFamily="34" charset="0"/>
              </a:rPr>
              <a:t>Timesheet | </a:t>
            </a:r>
            <a:r>
              <a:rPr lang="en-US" sz="1800" b="0" dirty="0" smtClean="0">
                <a:solidFill>
                  <a:schemeClr val="tx1">
                    <a:lumMod val="65000"/>
                    <a:lumOff val="35000"/>
                  </a:schemeClr>
                </a:solidFill>
                <a:latin typeface="Calibri" pitchFamily="34" charset="0"/>
                <a:cs typeface="Calibri" pitchFamily="34" charset="0"/>
              </a:rPr>
              <a:t>It’s you &amp; Your work. Documented!</a:t>
            </a:r>
            <a:endParaRPr lang="en-US" sz="1800" b="0" dirty="0">
              <a:solidFill>
                <a:schemeClr val="tx1">
                  <a:lumMod val="65000"/>
                  <a:lumOff val="35000"/>
                </a:schemeClr>
              </a:solidFill>
              <a:latin typeface="Calibri" pitchFamily="34" charset="0"/>
              <a:cs typeface="Calibri" pitchFamily="34" charset="0"/>
            </a:endParaRPr>
          </a:p>
        </p:txBody>
      </p:sp>
      <p:sp>
        <p:nvSpPr>
          <p:cNvPr id="8" name="TextBox 7"/>
          <p:cNvSpPr txBox="1"/>
          <p:nvPr/>
        </p:nvSpPr>
        <p:spPr bwMode="auto">
          <a:xfrm>
            <a:off x="454025" y="1206500"/>
            <a:ext cx="8445500" cy="2677656"/>
          </a:xfrm>
          <a:prstGeom prst="rect">
            <a:avLst/>
          </a:prstGeom>
          <a:noFill/>
          <a:ln w="9525">
            <a:noFill/>
            <a:miter lim="800000"/>
            <a:headEnd/>
            <a:tailEnd/>
          </a:ln>
        </p:spPr>
        <p:txBody>
          <a:bodyPr wrap="square" lIns="0" rtlCol="0">
            <a:prstTxWarp prst="textNoShape">
              <a:avLst/>
            </a:prstTxWarp>
            <a:spAutoFit/>
          </a:bodyPr>
          <a:lstStyle/>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Be regular: </a:t>
            </a:r>
            <a:r>
              <a:rPr lang="en-US" sz="1400" b="0" dirty="0" smtClean="0">
                <a:solidFill>
                  <a:schemeClr val="tx1">
                    <a:lumMod val="75000"/>
                    <a:lumOff val="25000"/>
                  </a:schemeClr>
                </a:solidFill>
                <a:latin typeface="Calibri" pitchFamily="34" charset="0"/>
                <a:cs typeface="Calibri" pitchFamily="34" charset="0"/>
              </a:rPr>
              <a:t>Fill up the timesheet on a regular basis. You and your department loses man-hour if you don’t fill up timesheet.</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Be aware:</a:t>
            </a:r>
            <a:r>
              <a:rPr lang="en-US" sz="1400" b="0" dirty="0" smtClean="0">
                <a:solidFill>
                  <a:schemeClr val="tx1">
                    <a:lumMod val="75000"/>
                    <a:lumOff val="25000"/>
                  </a:schemeClr>
                </a:solidFill>
                <a:latin typeface="Calibri" pitchFamily="34" charset="0"/>
                <a:cs typeface="Calibri" pitchFamily="34" charset="0"/>
              </a:rPr>
              <a:t> Make sure your project does not have any separate timesheet. Some accounts have their own timesheet apart from Cognizant timesheet. </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Be time-proof: </a:t>
            </a:r>
            <a:r>
              <a:rPr lang="en-US" sz="1400" b="0" dirty="0" smtClean="0">
                <a:solidFill>
                  <a:schemeClr val="tx1">
                    <a:lumMod val="75000"/>
                    <a:lumOff val="25000"/>
                  </a:schemeClr>
                </a:solidFill>
                <a:latin typeface="Calibri" pitchFamily="34" charset="0"/>
                <a:cs typeface="Calibri" pitchFamily="34" charset="0"/>
              </a:rPr>
              <a:t>Fill up the timesheet before going on a vacation.</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Be responsive: </a:t>
            </a:r>
            <a:r>
              <a:rPr lang="en-US" sz="1400" b="0" dirty="0" smtClean="0">
                <a:solidFill>
                  <a:schemeClr val="tx1">
                    <a:lumMod val="75000"/>
                    <a:lumOff val="25000"/>
                  </a:schemeClr>
                </a:solidFill>
                <a:latin typeface="Calibri" pitchFamily="34" charset="0"/>
                <a:cs typeface="Calibri" pitchFamily="34" charset="0"/>
              </a:rPr>
              <a:t>In case of any confusion/clarification ask your HCM Manager before submitting the timesheet.</a:t>
            </a:r>
          </a:p>
          <a:p>
            <a:pPr marL="342900" indent="-342900" eaLnBrk="0" hangingPunct="0">
              <a:lnSpc>
                <a:spcPct val="150000"/>
              </a:lnSpc>
              <a:buAutoNum type="arabicPeriod"/>
            </a:pPr>
            <a:endParaRPr lang="en-US" sz="1400" b="0" dirty="0" smtClean="0">
              <a:solidFill>
                <a:schemeClr val="tx1">
                  <a:lumMod val="75000"/>
                  <a:lumOff val="25000"/>
                </a:schemeClr>
              </a:solidFill>
              <a:latin typeface="Calibri" pitchFamily="34" charset="0"/>
              <a:cs typeface="Calibri" pitchFamily="34" charset="0"/>
            </a:endParaRPr>
          </a:p>
          <a:p>
            <a:pPr marL="342900" indent="-342900" eaLnBrk="0" hangingPunct="0">
              <a:lnSpc>
                <a:spcPct val="150000"/>
              </a:lnSpc>
              <a:buAutoNum type="arabicPeriod"/>
            </a:pPr>
            <a:endParaRPr lang="en-US" sz="1400" b="0" dirty="0" smtClean="0">
              <a:solidFill>
                <a:schemeClr val="tx1">
                  <a:lumMod val="75000"/>
                  <a:lumOff val="25000"/>
                </a:schemeClr>
              </a:solidFill>
              <a:latin typeface="Calibri" pitchFamily="34" charset="0"/>
              <a:cs typeface="Calibri" pitchFamily="34" charset="0"/>
            </a:endParaRPr>
          </a:p>
        </p:txBody>
      </p:sp>
      <p:sp>
        <p:nvSpPr>
          <p:cNvPr id="10" name="Title 5"/>
          <p:cNvSpPr>
            <a:spLocks noGrp="1"/>
          </p:cNvSpPr>
          <p:nvPr>
            <p:ph type="title"/>
          </p:nvPr>
        </p:nvSpPr>
        <p:spPr/>
        <p:txBody>
          <a:bodyPr lIns="0" rIns="0"/>
          <a:lstStyle/>
          <a:p>
            <a:r>
              <a:rPr lang="en-US" sz="2000" dirty="0" smtClean="0"/>
              <a:t>Life Beyond Designing</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27</a:t>
            </a:fld>
            <a:endParaRPr lang="en-US" dirty="0"/>
          </a:p>
        </p:txBody>
      </p:sp>
      <p:grpSp>
        <p:nvGrpSpPr>
          <p:cNvPr id="12" name="Group 11"/>
          <p:cNvGrpSpPr/>
          <p:nvPr/>
        </p:nvGrpSpPr>
        <p:grpSpPr>
          <a:xfrm>
            <a:off x="7340507" y="4997926"/>
            <a:ext cx="1021872" cy="908331"/>
            <a:chOff x="3657600" y="4483100"/>
            <a:chExt cx="1371600" cy="1219200"/>
          </a:xfrm>
        </p:grpSpPr>
        <p:pic>
          <p:nvPicPr>
            <p:cNvPr id="8195" name="Picture 3" descr="C:\Users\268545\Desktop\1340602022_27-Edit_Text.png"/>
            <p:cNvPicPr>
              <a:picLocks noChangeAspect="1" noChangeArrowheads="1"/>
            </p:cNvPicPr>
            <p:nvPr/>
          </p:nvPicPr>
          <p:blipFill>
            <a:blip r:embed="rId2"/>
            <a:srcRect/>
            <a:stretch>
              <a:fillRect/>
            </a:stretch>
          </p:blipFill>
          <p:spPr bwMode="auto">
            <a:xfrm>
              <a:off x="3810000" y="4483100"/>
              <a:ext cx="1219200" cy="1219200"/>
            </a:xfrm>
            <a:prstGeom prst="rect">
              <a:avLst/>
            </a:prstGeom>
            <a:noFill/>
          </p:spPr>
        </p:pic>
        <p:pic>
          <p:nvPicPr>
            <p:cNvPr id="8194" name="Picture 2" descr="C:\Users\268545\Desktop\1340259324_history.png"/>
            <p:cNvPicPr>
              <a:picLocks noChangeAspect="1" noChangeArrowheads="1"/>
            </p:cNvPicPr>
            <p:nvPr/>
          </p:nvPicPr>
          <p:blipFill>
            <a:blip r:embed="rId3"/>
            <a:srcRect/>
            <a:stretch>
              <a:fillRect/>
            </a:stretch>
          </p:blipFill>
          <p:spPr bwMode="auto">
            <a:xfrm>
              <a:off x="3657600" y="4940300"/>
              <a:ext cx="762000" cy="762000"/>
            </a:xfrm>
            <a:prstGeom prst="rect">
              <a:avLst/>
            </a:prstGeom>
            <a:noFill/>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rgbClr val="C00000"/>
                </a:solidFill>
                <a:latin typeface="Calibri" pitchFamily="34" charset="0"/>
                <a:cs typeface="Calibri" pitchFamily="34" charset="0"/>
              </a:rPr>
              <a:t>Escalation | </a:t>
            </a:r>
            <a:r>
              <a:rPr lang="en-US" sz="1800" b="0" dirty="0" smtClean="0">
                <a:solidFill>
                  <a:schemeClr val="tx1">
                    <a:lumMod val="65000"/>
                    <a:lumOff val="35000"/>
                  </a:schemeClr>
                </a:solidFill>
                <a:latin typeface="Calibri" pitchFamily="34" charset="0"/>
                <a:cs typeface="Calibri" pitchFamily="34" charset="0"/>
              </a:rPr>
              <a:t>It’s time to act!</a:t>
            </a:r>
            <a:endParaRPr lang="en-US" sz="1800" b="0" dirty="0">
              <a:solidFill>
                <a:schemeClr val="tx1">
                  <a:lumMod val="65000"/>
                  <a:lumOff val="35000"/>
                </a:schemeClr>
              </a:solidFill>
              <a:latin typeface="Calibri" pitchFamily="34" charset="0"/>
              <a:cs typeface="Calibri" pitchFamily="34" charset="0"/>
            </a:endParaRPr>
          </a:p>
        </p:txBody>
      </p:sp>
      <p:sp>
        <p:nvSpPr>
          <p:cNvPr id="8" name="TextBox 7"/>
          <p:cNvSpPr txBox="1"/>
          <p:nvPr/>
        </p:nvSpPr>
        <p:spPr bwMode="auto">
          <a:xfrm>
            <a:off x="454025" y="1206500"/>
            <a:ext cx="8242300" cy="2354491"/>
          </a:xfrm>
          <a:prstGeom prst="rect">
            <a:avLst/>
          </a:prstGeom>
          <a:noFill/>
          <a:ln w="9525">
            <a:noFill/>
            <a:miter lim="800000"/>
            <a:headEnd/>
            <a:tailEnd/>
          </a:ln>
        </p:spPr>
        <p:txBody>
          <a:bodyPr wrap="square" lIns="0" rtlCol="0">
            <a:prstTxWarp prst="textNoShape">
              <a:avLst/>
            </a:prstTxWarp>
            <a:spAutoFit/>
          </a:bodyPr>
          <a:lstStyle/>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What is it? </a:t>
            </a:r>
            <a:r>
              <a:rPr lang="en-US" sz="1400" b="0" dirty="0" smtClean="0">
                <a:solidFill>
                  <a:schemeClr val="tx1">
                    <a:lumMod val="75000"/>
                    <a:lumOff val="25000"/>
                  </a:schemeClr>
                </a:solidFill>
                <a:latin typeface="Calibri" pitchFamily="34" charset="0"/>
                <a:cs typeface="Calibri" pitchFamily="34" charset="0"/>
              </a:rPr>
              <a:t>Escalation is a written complaint/concern against your work/you.</a:t>
            </a:r>
          </a:p>
          <a:p>
            <a:pPr marL="342900" indent="-342900" eaLnBrk="0" hangingPunct="0">
              <a:lnSpc>
                <a:spcPct val="150000"/>
              </a:lnSpc>
              <a:buClr>
                <a:schemeClr val="tx1">
                  <a:lumMod val="85000"/>
                  <a:lumOff val="15000"/>
                </a:schemeClr>
              </a:buClr>
              <a:buFontTx/>
              <a:buAutoNum type="arabicPeriod"/>
            </a:pPr>
            <a:r>
              <a:rPr lang="en-US" sz="1400" b="0" i="1" dirty="0">
                <a:solidFill>
                  <a:srgbClr val="C00000"/>
                </a:solidFill>
                <a:latin typeface="Calibri" pitchFamily="34" charset="0"/>
                <a:cs typeface="Calibri" pitchFamily="34" charset="0"/>
              </a:rPr>
              <a:t>Why? </a:t>
            </a:r>
            <a:r>
              <a:rPr lang="en-US" sz="1400" b="0" dirty="0">
                <a:solidFill>
                  <a:schemeClr val="tx1">
                    <a:lumMod val="75000"/>
                    <a:lumOff val="25000"/>
                  </a:schemeClr>
                </a:solidFill>
                <a:latin typeface="Calibri" pitchFamily="34" charset="0"/>
                <a:cs typeface="Calibri" pitchFamily="34" charset="0"/>
              </a:rPr>
              <a:t>Escalation often </a:t>
            </a:r>
            <a:r>
              <a:rPr lang="en-US" sz="1400" b="0" dirty="0" smtClean="0">
                <a:solidFill>
                  <a:schemeClr val="tx1">
                    <a:lumMod val="75000"/>
                    <a:lumOff val="25000"/>
                  </a:schemeClr>
                </a:solidFill>
                <a:latin typeface="Calibri" pitchFamily="34" charset="0"/>
                <a:cs typeface="Calibri" pitchFamily="34" charset="0"/>
              </a:rPr>
              <a:t>happens because </a:t>
            </a:r>
            <a:r>
              <a:rPr lang="en-US" sz="1400" b="0" dirty="0">
                <a:solidFill>
                  <a:schemeClr val="tx1">
                    <a:lumMod val="75000"/>
                    <a:lumOff val="25000"/>
                  </a:schemeClr>
                </a:solidFill>
                <a:latin typeface="Calibri" pitchFamily="34" charset="0"/>
                <a:cs typeface="Calibri" pitchFamily="34" charset="0"/>
              </a:rPr>
              <a:t>people fail to communicate the actual work status on a timely manner. </a:t>
            </a:r>
            <a:endParaRPr lang="en-US" sz="1400" b="0" dirty="0" smtClean="0">
              <a:solidFill>
                <a:schemeClr val="tx1">
                  <a:lumMod val="75000"/>
                  <a:lumOff val="25000"/>
                </a:schemeClr>
              </a:solidFill>
              <a:latin typeface="Calibri" pitchFamily="34" charset="0"/>
              <a:cs typeface="Calibri" pitchFamily="34" charset="0"/>
            </a:endParaRP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What to do? </a:t>
            </a:r>
          </a:p>
          <a:p>
            <a:pPr marL="685800" indent="-168275"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Be calm. Analyze the situation but do not sit idle. It’s time to act.</a:t>
            </a:r>
          </a:p>
          <a:p>
            <a:pPr marL="685800" indent="-168275"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Do not take any action/write mails till you discuss the matter with your supervisor/HCM Manager. </a:t>
            </a:r>
            <a:r>
              <a:rPr lang="en-US" sz="1400" b="0" i="1" dirty="0" smtClean="0">
                <a:solidFill>
                  <a:srgbClr val="C00000"/>
                </a:solidFill>
                <a:latin typeface="Calibri" pitchFamily="34" charset="0"/>
                <a:cs typeface="Calibri" pitchFamily="34" charset="0"/>
              </a:rPr>
              <a:t> </a:t>
            </a:r>
          </a:p>
          <a:p>
            <a:pPr marL="342900" indent="-342900" eaLnBrk="0" hangingPunct="0">
              <a:lnSpc>
                <a:spcPct val="150000"/>
              </a:lnSpc>
              <a:buClr>
                <a:schemeClr val="tx1">
                  <a:lumMod val="85000"/>
                  <a:lumOff val="15000"/>
                </a:schemeClr>
              </a:buClr>
              <a:buFont typeface="+mj-lt"/>
              <a:buAutoNum type="arabicPeriod" startAt="4"/>
            </a:pPr>
            <a:r>
              <a:rPr lang="en-US" sz="1400" b="0" i="1" dirty="0" smtClean="0">
                <a:solidFill>
                  <a:srgbClr val="C00000"/>
                </a:solidFill>
                <a:latin typeface="Calibri" pitchFamily="34" charset="0"/>
                <a:cs typeface="Calibri" pitchFamily="34" charset="0"/>
              </a:rPr>
              <a:t>How </a:t>
            </a:r>
            <a:r>
              <a:rPr lang="en-US" sz="1400" b="0" i="1" dirty="0">
                <a:solidFill>
                  <a:srgbClr val="C00000"/>
                </a:solidFill>
                <a:latin typeface="Calibri" pitchFamily="34" charset="0"/>
                <a:cs typeface="Calibri" pitchFamily="34" charset="0"/>
              </a:rPr>
              <a:t>to prevent?</a:t>
            </a:r>
            <a:r>
              <a:rPr lang="en-US" sz="1400" b="0" i="1" dirty="0" smtClean="0">
                <a:solidFill>
                  <a:srgbClr val="C00000"/>
                </a:solidFill>
                <a:latin typeface="Calibri" pitchFamily="34" charset="0"/>
                <a:cs typeface="Calibri" pitchFamily="34" charset="0"/>
              </a:rPr>
              <a:t> </a:t>
            </a:r>
            <a:r>
              <a:rPr lang="en-US" sz="1400" b="0" dirty="0">
                <a:solidFill>
                  <a:schemeClr val="tx1">
                    <a:lumMod val="75000"/>
                    <a:lumOff val="25000"/>
                  </a:schemeClr>
                </a:solidFill>
                <a:latin typeface="Calibri" pitchFamily="34" charset="0"/>
                <a:cs typeface="Calibri" pitchFamily="34" charset="0"/>
              </a:rPr>
              <a:t>Be responsible. Be responsive</a:t>
            </a:r>
            <a:r>
              <a:rPr lang="en-US" sz="1400" b="0" dirty="0" smtClean="0">
                <a:solidFill>
                  <a:schemeClr val="tx1">
                    <a:lumMod val="75000"/>
                    <a:lumOff val="25000"/>
                  </a:schemeClr>
                </a:solidFill>
                <a:latin typeface="Calibri" pitchFamily="34" charset="0"/>
                <a:cs typeface="Calibri" pitchFamily="34" charset="0"/>
              </a:rPr>
              <a:t>. Set clear expectations and deliver in a timely manner.</a:t>
            </a:r>
          </a:p>
        </p:txBody>
      </p:sp>
      <p:sp>
        <p:nvSpPr>
          <p:cNvPr id="10" name="Title 5"/>
          <p:cNvSpPr>
            <a:spLocks noGrp="1"/>
          </p:cNvSpPr>
          <p:nvPr>
            <p:ph type="title"/>
          </p:nvPr>
        </p:nvSpPr>
        <p:spPr/>
        <p:txBody>
          <a:bodyPr lIns="0" rIns="0"/>
          <a:lstStyle/>
          <a:p>
            <a:r>
              <a:rPr lang="en-US" sz="2000" dirty="0" smtClean="0"/>
              <a:t>Life Beyond Designing</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28</a:t>
            </a:fld>
            <a:endParaRPr lang="en-US" dirty="0"/>
          </a:p>
        </p:txBody>
      </p:sp>
      <p:sp>
        <p:nvSpPr>
          <p:cNvPr id="12" name="Oval 11"/>
          <p:cNvSpPr/>
          <p:nvPr/>
        </p:nvSpPr>
        <p:spPr bwMode="auto">
          <a:xfrm>
            <a:off x="7126422" y="4754880"/>
            <a:ext cx="1463040" cy="1463040"/>
          </a:xfrm>
          <a:prstGeom prst="ellipse">
            <a:avLst/>
          </a:prstGeom>
          <a:solidFill>
            <a:schemeClr val="accent1">
              <a:lumMod val="60000"/>
              <a:lumOff val="40000"/>
              <a:alpha val="32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pic>
        <p:nvPicPr>
          <p:cNvPr id="9218" name="Picture 2" descr="C:\Users\268545\Desktop\1340602112_Forward.png"/>
          <p:cNvPicPr>
            <a:picLocks noChangeAspect="1" noChangeArrowheads="1"/>
          </p:cNvPicPr>
          <p:nvPr/>
        </p:nvPicPr>
        <p:blipFill>
          <a:blip r:embed="rId2"/>
          <a:srcRect/>
          <a:stretch>
            <a:fillRect/>
          </a:stretch>
        </p:blipFill>
        <p:spPr bwMode="auto">
          <a:xfrm>
            <a:off x="7492309" y="5120894"/>
            <a:ext cx="853186" cy="85318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7" name="Text Box 7"/>
          <p:cNvSpPr txBox="1">
            <a:spLocks noChangeArrowheads="1"/>
          </p:cNvSpPr>
          <p:nvPr/>
        </p:nvSpPr>
        <p:spPr bwMode="auto">
          <a:xfrm>
            <a:off x="429640" y="399845"/>
            <a:ext cx="7585075" cy="40011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lvl1pPr eaLnBrk="0" hangingPunct="0">
              <a:defRPr sz="2000" b="0">
                <a:solidFill>
                  <a:srgbClr val="3D96AC"/>
                </a:solidFill>
                <a:latin typeface="Calibri" pitchFamily="34" charset="0"/>
                <a:ea typeface="ＭＳ Ｐゴシック" charset="-128"/>
                <a:cs typeface="Calibri" pitchFamily="34" charset="0"/>
              </a:defRPr>
            </a:lvl1pPr>
            <a:lvl2pPr eaLnBrk="0" hangingPunct="0">
              <a:defRPr sz="2800">
                <a:solidFill>
                  <a:srgbClr val="3D97BB"/>
                </a:solidFill>
                <a:latin typeface="Verdana" pitchFamily="-12" charset="0"/>
                <a:ea typeface="ＭＳ Ｐゴシック" pitchFamily="-12" charset="-128"/>
                <a:cs typeface="ＭＳ Ｐゴシック" pitchFamily="-12" charset="-128"/>
              </a:defRPr>
            </a:lvl2pPr>
            <a:lvl3pPr eaLnBrk="0" hangingPunct="0">
              <a:defRPr sz="2800">
                <a:solidFill>
                  <a:srgbClr val="3D97BB"/>
                </a:solidFill>
                <a:latin typeface="Verdana" pitchFamily="-12" charset="0"/>
                <a:ea typeface="ＭＳ Ｐゴシック" pitchFamily="-12" charset="-128"/>
                <a:cs typeface="ＭＳ Ｐゴシック" pitchFamily="-12" charset="-128"/>
              </a:defRPr>
            </a:lvl3pPr>
            <a:lvl4pPr eaLnBrk="0" hangingPunct="0">
              <a:defRPr sz="2800">
                <a:solidFill>
                  <a:srgbClr val="3D97BB"/>
                </a:solidFill>
                <a:latin typeface="Verdana" pitchFamily="-12" charset="0"/>
                <a:ea typeface="ＭＳ Ｐゴシック" pitchFamily="-12" charset="-128"/>
                <a:cs typeface="ＭＳ Ｐゴシック" pitchFamily="-12" charset="-128"/>
              </a:defRPr>
            </a:lvl4pPr>
            <a:lvl5pPr eaLnBrk="0" hangingPunct="0">
              <a:defRPr sz="2800">
                <a:solidFill>
                  <a:srgbClr val="3D97BB"/>
                </a:solidFill>
                <a:latin typeface="Verdana" pitchFamily="-12" charset="0"/>
                <a:ea typeface="ＭＳ Ｐゴシック" pitchFamily="-12" charset="-128"/>
                <a:cs typeface="ＭＳ Ｐゴシック" pitchFamily="-12" charset="-128"/>
              </a:defRPr>
            </a:lvl5pPr>
            <a:lvl6pPr marL="4572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6pPr>
            <a:lvl7pPr marL="9144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7pPr>
            <a:lvl8pPr marL="13716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8pPr>
            <a:lvl9pPr marL="18288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9pPr>
          </a:lstStyle>
          <a:p>
            <a:r>
              <a:rPr lang="en-US" dirty="0" smtClean="0"/>
              <a:t>Who we are| </a:t>
            </a:r>
            <a:r>
              <a:rPr lang="en-US" dirty="0"/>
              <a:t>Organization overview</a:t>
            </a:r>
          </a:p>
        </p:txBody>
      </p:sp>
      <p:sp>
        <p:nvSpPr>
          <p:cNvPr id="8" name="TextBox 7"/>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1</a:t>
            </a:r>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2</a:t>
            </a:fld>
            <a:endParaRPr lang="en-US" dirty="0"/>
          </a:p>
        </p:txBody>
      </p:sp>
      <p:sp>
        <p:nvSpPr>
          <p:cNvPr id="14" name="TextBox 13"/>
          <p:cNvSpPr txBox="1"/>
          <p:nvPr/>
        </p:nvSpPr>
        <p:spPr bwMode="auto">
          <a:xfrm>
            <a:off x="881070" y="2421460"/>
            <a:ext cx="1365249" cy="292388"/>
          </a:xfrm>
          <a:prstGeom prst="rect">
            <a:avLst/>
          </a:prstGeom>
          <a:noFill/>
          <a:ln w="9525">
            <a:noFill/>
            <a:miter lim="800000"/>
            <a:headEnd/>
            <a:tailEnd/>
          </a:ln>
        </p:spPr>
        <p:txBody>
          <a:bodyPr wrap="square" lIns="0" rtlCol="0">
            <a:prstTxWarp prst="textNoShape">
              <a:avLst/>
            </a:prstTxWarp>
            <a:spAutoFit/>
          </a:bodyPr>
          <a:lstStyle/>
          <a:p>
            <a:pPr lvl="0"/>
            <a:r>
              <a:rPr lang="en-US" sz="1300" b="0" dirty="0" smtClean="0">
                <a:solidFill>
                  <a:schemeClr val="accent1">
                    <a:lumMod val="75000"/>
                  </a:schemeClr>
                </a:solidFill>
                <a:latin typeface="Calibri" pitchFamily="34" charset="0"/>
                <a:cs typeface="Calibri" pitchFamily="34" charset="0"/>
              </a:rPr>
              <a:t>Interactive Design</a:t>
            </a:r>
            <a:endParaRPr lang="en-US" sz="1300" b="0" dirty="0">
              <a:solidFill>
                <a:schemeClr val="accent1">
                  <a:lumMod val="75000"/>
                </a:schemeClr>
              </a:solidFill>
              <a:latin typeface="Calibri" pitchFamily="34" charset="0"/>
              <a:cs typeface="Calibri" pitchFamily="34" charset="0"/>
            </a:endParaRPr>
          </a:p>
        </p:txBody>
      </p:sp>
      <p:pic>
        <p:nvPicPr>
          <p:cNvPr id="1026" name="Picture 2" descr="D:\Works\Projects\Cognizant\CognizatLogo\LOGO\CI_ID_2011.11.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5995" y="1146175"/>
            <a:ext cx="3053364" cy="7082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bwMode="auto">
          <a:xfrm>
            <a:off x="244474" y="3275047"/>
            <a:ext cx="2117726" cy="1092607"/>
          </a:xfrm>
          <a:prstGeom prst="rect">
            <a:avLst/>
          </a:prstGeom>
          <a:noFill/>
          <a:ln w="9525">
            <a:noFill/>
            <a:miter lim="800000"/>
            <a:headEnd/>
            <a:tailEnd/>
          </a:ln>
        </p:spPr>
        <p:txBody>
          <a:bodyPr wrap="square" lIns="0" rtlCol="0">
            <a:prstTxWarp prst="textNoShape">
              <a:avLst/>
            </a:prstTxWarp>
            <a:spAutoFit/>
          </a:bodyPr>
          <a:lstStyle/>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EBA</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Digital Channels</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Analytics</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Digital production</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Corporate</a:t>
            </a:r>
            <a:endParaRPr lang="en-US" sz="1300" b="0" dirty="0">
              <a:solidFill>
                <a:schemeClr val="tx1">
                  <a:lumMod val="85000"/>
                  <a:lumOff val="15000"/>
                </a:schemeClr>
              </a:solidFill>
              <a:latin typeface="Calibri" pitchFamily="34" charset="0"/>
              <a:cs typeface="Calibri" pitchFamily="34" charset="0"/>
            </a:endParaRPr>
          </a:p>
        </p:txBody>
      </p:sp>
      <p:sp>
        <p:nvSpPr>
          <p:cNvPr id="10" name="TextBox 9"/>
          <p:cNvSpPr txBox="1"/>
          <p:nvPr/>
        </p:nvSpPr>
        <p:spPr bwMode="auto">
          <a:xfrm>
            <a:off x="4222177" y="2421460"/>
            <a:ext cx="1493617" cy="292388"/>
          </a:xfrm>
          <a:prstGeom prst="rect">
            <a:avLst/>
          </a:prstGeom>
          <a:noFill/>
          <a:ln w="9525">
            <a:noFill/>
            <a:miter lim="800000"/>
            <a:headEnd/>
            <a:tailEnd/>
          </a:ln>
        </p:spPr>
        <p:txBody>
          <a:bodyPr wrap="square" lIns="0" rtlCol="0">
            <a:prstTxWarp prst="textNoShape">
              <a:avLst/>
            </a:prstTxWarp>
            <a:spAutoFit/>
          </a:bodyPr>
          <a:lstStyle/>
          <a:p>
            <a:pPr lvl="0"/>
            <a:r>
              <a:rPr lang="en-US" sz="1300" b="0" dirty="0" smtClean="0">
                <a:solidFill>
                  <a:schemeClr val="accent1">
                    <a:lumMod val="75000"/>
                  </a:schemeClr>
                </a:solidFill>
                <a:latin typeface="Calibri" pitchFamily="34" charset="0"/>
                <a:cs typeface="Calibri" pitchFamily="34" charset="0"/>
              </a:rPr>
              <a:t>Interactive Learning</a:t>
            </a:r>
            <a:endParaRPr lang="en-US" sz="1300" b="0" dirty="0">
              <a:solidFill>
                <a:schemeClr val="accent1">
                  <a:lumMod val="75000"/>
                </a:schemeClr>
              </a:solidFill>
              <a:latin typeface="Calibri" pitchFamily="34" charset="0"/>
              <a:cs typeface="Calibri" pitchFamily="34" charset="0"/>
            </a:endParaRPr>
          </a:p>
        </p:txBody>
      </p:sp>
      <p:sp>
        <p:nvSpPr>
          <p:cNvPr id="12" name="TextBox 11"/>
          <p:cNvSpPr txBox="1"/>
          <p:nvPr/>
        </p:nvSpPr>
        <p:spPr bwMode="auto">
          <a:xfrm>
            <a:off x="7009334" y="2421460"/>
            <a:ext cx="1493617" cy="292388"/>
          </a:xfrm>
          <a:prstGeom prst="rect">
            <a:avLst/>
          </a:prstGeom>
          <a:noFill/>
          <a:ln w="9525">
            <a:noFill/>
            <a:miter lim="800000"/>
            <a:headEnd/>
            <a:tailEnd/>
          </a:ln>
        </p:spPr>
        <p:txBody>
          <a:bodyPr wrap="square" lIns="0" rtlCol="0">
            <a:prstTxWarp prst="textNoShape">
              <a:avLst/>
            </a:prstTxWarp>
            <a:spAutoFit/>
          </a:bodyPr>
          <a:lstStyle/>
          <a:p>
            <a:pPr lvl="0"/>
            <a:r>
              <a:rPr lang="en-US" sz="1300" b="0" dirty="0" smtClean="0">
                <a:solidFill>
                  <a:schemeClr val="accent1">
                    <a:lumMod val="75000"/>
                  </a:schemeClr>
                </a:solidFill>
                <a:latin typeface="Calibri" pitchFamily="34" charset="0"/>
                <a:cs typeface="Calibri" pitchFamily="34" charset="0"/>
              </a:rPr>
              <a:t>Interactive Content</a:t>
            </a:r>
            <a:endParaRPr lang="en-US" sz="1300" b="0" dirty="0">
              <a:solidFill>
                <a:schemeClr val="accent1">
                  <a:lumMod val="75000"/>
                </a:schemeClr>
              </a:solidFill>
              <a:latin typeface="Calibri" pitchFamily="34" charset="0"/>
              <a:cs typeface="Calibri" pitchFamily="34" charset="0"/>
            </a:endParaRPr>
          </a:p>
        </p:txBody>
      </p:sp>
      <p:sp>
        <p:nvSpPr>
          <p:cNvPr id="13" name="TextBox 12"/>
          <p:cNvSpPr txBox="1"/>
          <p:nvPr/>
        </p:nvSpPr>
        <p:spPr bwMode="auto">
          <a:xfrm>
            <a:off x="244475" y="2975917"/>
            <a:ext cx="1193799" cy="292388"/>
          </a:xfrm>
          <a:prstGeom prst="rect">
            <a:avLst/>
          </a:prstGeom>
          <a:noFill/>
          <a:ln w="9525">
            <a:noFill/>
            <a:miter lim="800000"/>
            <a:headEnd/>
            <a:tailEnd/>
          </a:ln>
        </p:spPr>
        <p:txBody>
          <a:bodyPr wrap="square" lIns="0" rtlCol="0">
            <a:prstTxWarp prst="textNoShape">
              <a:avLst/>
            </a:prstTxWarp>
            <a:spAutoFit/>
          </a:bodyPr>
          <a:lstStyle/>
          <a:p>
            <a:pPr lvl="0"/>
            <a:r>
              <a:rPr lang="en-US" sz="1300" b="0" dirty="0" smtClean="0">
                <a:solidFill>
                  <a:schemeClr val="tx1">
                    <a:lumMod val="85000"/>
                    <a:lumOff val="15000"/>
                  </a:schemeClr>
                </a:solidFill>
                <a:latin typeface="Calibri" pitchFamily="34" charset="0"/>
                <a:cs typeface="Calibri" pitchFamily="34" charset="0"/>
              </a:rPr>
              <a:t>LOB </a:t>
            </a:r>
            <a:endParaRPr lang="en-US" sz="1100" b="0" dirty="0">
              <a:solidFill>
                <a:schemeClr val="tx1">
                  <a:lumMod val="85000"/>
                  <a:lumOff val="15000"/>
                </a:schemeClr>
              </a:solidFill>
              <a:latin typeface="Calibri" pitchFamily="34" charset="0"/>
              <a:cs typeface="Calibri" pitchFamily="34" charset="0"/>
            </a:endParaRPr>
          </a:p>
        </p:txBody>
      </p:sp>
      <p:sp>
        <p:nvSpPr>
          <p:cNvPr id="16" name="TextBox 15"/>
          <p:cNvSpPr txBox="1"/>
          <p:nvPr/>
        </p:nvSpPr>
        <p:spPr bwMode="auto">
          <a:xfrm>
            <a:off x="2384360" y="2975917"/>
            <a:ext cx="1193799" cy="461665"/>
          </a:xfrm>
          <a:prstGeom prst="rect">
            <a:avLst/>
          </a:prstGeom>
          <a:noFill/>
          <a:ln w="9525">
            <a:noFill/>
            <a:miter lim="800000"/>
            <a:headEnd/>
            <a:tailEnd/>
          </a:ln>
        </p:spPr>
        <p:txBody>
          <a:bodyPr wrap="square" lIns="0" rtlCol="0">
            <a:prstTxWarp prst="textNoShape">
              <a:avLst/>
            </a:prstTxWarp>
            <a:spAutoFit/>
          </a:bodyPr>
          <a:lstStyle/>
          <a:p>
            <a:pPr lvl="0"/>
            <a:r>
              <a:rPr lang="en-US" sz="1300" b="0" dirty="0" smtClean="0">
                <a:solidFill>
                  <a:schemeClr val="tx1">
                    <a:lumMod val="85000"/>
                    <a:lumOff val="15000"/>
                  </a:schemeClr>
                </a:solidFill>
                <a:latin typeface="Calibri" pitchFamily="34" charset="0"/>
                <a:cs typeface="Calibri" pitchFamily="34" charset="0"/>
              </a:rPr>
              <a:t>Competency</a:t>
            </a:r>
            <a:br>
              <a:rPr lang="en-US" sz="1300" b="0" dirty="0" smtClean="0">
                <a:solidFill>
                  <a:schemeClr val="tx1">
                    <a:lumMod val="85000"/>
                    <a:lumOff val="15000"/>
                  </a:schemeClr>
                </a:solidFill>
                <a:latin typeface="Calibri" pitchFamily="34" charset="0"/>
                <a:cs typeface="Calibri" pitchFamily="34" charset="0"/>
              </a:rPr>
            </a:br>
            <a:endParaRPr lang="en-US" sz="1100" b="0" dirty="0">
              <a:solidFill>
                <a:schemeClr val="tx1">
                  <a:lumMod val="85000"/>
                  <a:lumOff val="15000"/>
                </a:schemeClr>
              </a:solidFill>
              <a:latin typeface="Calibri" pitchFamily="34" charset="0"/>
              <a:cs typeface="Calibri" pitchFamily="34" charset="0"/>
            </a:endParaRPr>
          </a:p>
        </p:txBody>
      </p:sp>
      <p:sp>
        <p:nvSpPr>
          <p:cNvPr id="17" name="TextBox 16"/>
          <p:cNvSpPr txBox="1"/>
          <p:nvPr/>
        </p:nvSpPr>
        <p:spPr bwMode="auto">
          <a:xfrm>
            <a:off x="2362199" y="3275047"/>
            <a:ext cx="1993328" cy="892552"/>
          </a:xfrm>
          <a:prstGeom prst="rect">
            <a:avLst/>
          </a:prstGeom>
          <a:noFill/>
          <a:ln w="9525">
            <a:noFill/>
            <a:miter lim="800000"/>
            <a:headEnd/>
            <a:tailEnd/>
          </a:ln>
        </p:spPr>
        <p:txBody>
          <a:bodyPr wrap="square" lIns="0" rtlCol="0">
            <a:prstTxWarp prst="textNoShape">
              <a:avLst/>
            </a:prstTxWarp>
            <a:spAutoFit/>
          </a:bodyPr>
          <a:lstStyle/>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Interaction Design</a:t>
            </a:r>
          </a:p>
          <a:p>
            <a:pPr marL="114300" lvl="0" indent="-114300">
              <a:buFont typeface="Arial" pitchFamily="34" charset="0"/>
              <a:buChar char="•"/>
            </a:pPr>
            <a:r>
              <a:rPr lang="en-US" sz="1300" b="0" dirty="0" smtClean="0">
                <a:solidFill>
                  <a:srgbClr val="C00000"/>
                </a:solidFill>
                <a:latin typeface="Calibri" pitchFamily="34" charset="0"/>
                <a:cs typeface="Calibri" pitchFamily="34" charset="0"/>
              </a:rPr>
              <a:t>Visual Design</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Web &amp; RIA Development</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Analytics</a:t>
            </a:r>
            <a:endParaRPr lang="en-US" sz="1300" b="0" dirty="0">
              <a:solidFill>
                <a:schemeClr val="tx1">
                  <a:lumMod val="85000"/>
                  <a:lumOff val="15000"/>
                </a:schemeClr>
              </a:solidFill>
              <a:latin typeface="Calibri" pitchFamily="34" charset="0"/>
              <a:cs typeface="Calibri" pitchFamily="34" charset="0"/>
            </a:endParaRPr>
          </a:p>
        </p:txBody>
      </p:sp>
      <p:sp>
        <p:nvSpPr>
          <p:cNvPr id="18" name="TextBox 17"/>
          <p:cNvSpPr txBox="1"/>
          <p:nvPr/>
        </p:nvSpPr>
        <p:spPr bwMode="auto">
          <a:xfrm>
            <a:off x="4212556" y="2844800"/>
            <a:ext cx="2835026" cy="892552"/>
          </a:xfrm>
          <a:prstGeom prst="rect">
            <a:avLst/>
          </a:prstGeom>
          <a:noFill/>
          <a:ln w="9525">
            <a:noFill/>
            <a:miter lim="800000"/>
            <a:headEnd/>
            <a:tailEnd/>
          </a:ln>
        </p:spPr>
        <p:txBody>
          <a:bodyPr wrap="square" lIns="0" rtlCol="0">
            <a:prstTxWarp prst="textNoShape">
              <a:avLst/>
            </a:prstTxWarp>
            <a:spAutoFit/>
          </a:bodyPr>
          <a:lstStyle/>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Learning Design &amp; Development</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Learning production &amp; management</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Learning Transformation</a:t>
            </a:r>
          </a:p>
          <a:p>
            <a:pPr marL="114300" lvl="0" indent="-114300">
              <a:buFont typeface="Arial" pitchFamily="34" charset="0"/>
              <a:buChar char="•"/>
            </a:pPr>
            <a:endParaRPr lang="en-US" sz="1300" b="0" dirty="0">
              <a:solidFill>
                <a:schemeClr val="tx1">
                  <a:lumMod val="85000"/>
                  <a:lumOff val="15000"/>
                </a:schemeClr>
              </a:solidFill>
              <a:latin typeface="Calibri" pitchFamily="34" charset="0"/>
              <a:cs typeface="Calibri" pitchFamily="34" charset="0"/>
            </a:endParaRPr>
          </a:p>
        </p:txBody>
      </p:sp>
      <p:sp>
        <p:nvSpPr>
          <p:cNvPr id="19" name="TextBox 18"/>
          <p:cNvSpPr txBox="1"/>
          <p:nvPr/>
        </p:nvSpPr>
        <p:spPr bwMode="auto">
          <a:xfrm>
            <a:off x="6919655" y="2825750"/>
            <a:ext cx="2110045" cy="892552"/>
          </a:xfrm>
          <a:prstGeom prst="rect">
            <a:avLst/>
          </a:prstGeom>
          <a:noFill/>
          <a:ln w="9525">
            <a:noFill/>
            <a:miter lim="800000"/>
            <a:headEnd/>
            <a:tailEnd/>
          </a:ln>
        </p:spPr>
        <p:txBody>
          <a:bodyPr wrap="square" lIns="0" rtlCol="0">
            <a:prstTxWarp prst="textNoShape">
              <a:avLst/>
            </a:prstTxWarp>
            <a:spAutoFit/>
          </a:bodyPr>
          <a:lstStyle/>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Full Service Documentation Management</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Online Content</a:t>
            </a:r>
          </a:p>
          <a:p>
            <a:pPr marL="114300" lvl="0"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Product Documentation</a:t>
            </a:r>
            <a:endParaRPr lang="en-US" sz="1300" b="0" dirty="0">
              <a:solidFill>
                <a:schemeClr val="tx1">
                  <a:lumMod val="85000"/>
                  <a:lumOff val="15000"/>
                </a:schemeClr>
              </a:solidFill>
              <a:latin typeface="Calibri" pitchFamily="34" charset="0"/>
              <a:cs typeface="Calibri" pitchFamily="34" charset="0"/>
            </a:endParaRPr>
          </a:p>
        </p:txBody>
      </p:sp>
      <p:cxnSp>
        <p:nvCxnSpPr>
          <p:cNvPr id="3" name="Straight Connector 2"/>
          <p:cNvCxnSpPr/>
          <p:nvPr/>
        </p:nvCxnSpPr>
        <p:spPr bwMode="auto">
          <a:xfrm>
            <a:off x="361950" y="2868806"/>
            <a:ext cx="2403490" cy="0"/>
          </a:xfrm>
          <a:prstGeom prst="line">
            <a:avLst/>
          </a:prstGeom>
          <a:solidFill>
            <a:schemeClr val="accent1"/>
          </a:solidFill>
          <a:ln w="9525" cap="flat" cmpd="sng" algn="ctr">
            <a:solidFill>
              <a:schemeClr val="tx1">
                <a:lumMod val="50000"/>
                <a:lumOff val="50000"/>
              </a:schemeClr>
            </a:solidFill>
            <a:prstDash val="sysDash"/>
            <a:round/>
            <a:headEnd type="none" w="med" len="med"/>
            <a:tailEnd type="none" w="med" len="med"/>
          </a:ln>
          <a:effectLst/>
        </p:spPr>
      </p:cxnSp>
      <p:cxnSp>
        <p:nvCxnSpPr>
          <p:cNvPr id="20" name="Straight Connector 19"/>
          <p:cNvCxnSpPr/>
          <p:nvPr/>
        </p:nvCxnSpPr>
        <p:spPr bwMode="auto">
          <a:xfrm>
            <a:off x="361950" y="2864078"/>
            <a:ext cx="0" cy="143110"/>
          </a:xfrm>
          <a:prstGeom prst="line">
            <a:avLst/>
          </a:prstGeom>
          <a:solidFill>
            <a:schemeClr val="accent1"/>
          </a:solidFill>
          <a:ln w="9525" cap="flat" cmpd="sng" algn="ctr">
            <a:solidFill>
              <a:schemeClr val="tx1">
                <a:lumMod val="50000"/>
                <a:lumOff val="50000"/>
              </a:schemeClr>
            </a:solidFill>
            <a:prstDash val="sysDash"/>
            <a:round/>
            <a:headEnd type="none" w="med" len="med"/>
            <a:tailEnd type="triangle" w="sm" len="sm"/>
          </a:ln>
          <a:effectLst/>
        </p:spPr>
      </p:cxnSp>
      <p:cxnSp>
        <p:nvCxnSpPr>
          <p:cNvPr id="21" name="Straight Connector 20"/>
          <p:cNvCxnSpPr/>
          <p:nvPr/>
        </p:nvCxnSpPr>
        <p:spPr bwMode="auto">
          <a:xfrm>
            <a:off x="2765440" y="2864078"/>
            <a:ext cx="0" cy="143110"/>
          </a:xfrm>
          <a:prstGeom prst="line">
            <a:avLst/>
          </a:prstGeom>
          <a:solidFill>
            <a:schemeClr val="accent1"/>
          </a:solidFill>
          <a:ln w="9525" cap="flat" cmpd="sng" algn="ctr">
            <a:solidFill>
              <a:schemeClr val="tx1">
                <a:lumMod val="50000"/>
                <a:lumOff val="50000"/>
              </a:schemeClr>
            </a:solidFill>
            <a:prstDash val="sysDash"/>
            <a:round/>
            <a:headEnd type="none" w="med" len="med"/>
            <a:tailEnd type="triangle" w="sm" len="sm"/>
          </a:ln>
          <a:effectLst/>
        </p:spPr>
      </p:cxnSp>
      <p:cxnSp>
        <p:nvCxnSpPr>
          <p:cNvPr id="22" name="Straight Connector 21"/>
          <p:cNvCxnSpPr/>
          <p:nvPr/>
        </p:nvCxnSpPr>
        <p:spPr bwMode="auto">
          <a:xfrm>
            <a:off x="1434074" y="2638425"/>
            <a:ext cx="0" cy="218533"/>
          </a:xfrm>
          <a:prstGeom prst="line">
            <a:avLst/>
          </a:prstGeom>
          <a:solidFill>
            <a:schemeClr val="accent1"/>
          </a:solidFill>
          <a:ln w="9525" cap="flat" cmpd="sng" algn="ctr">
            <a:solidFill>
              <a:schemeClr val="tx1">
                <a:lumMod val="50000"/>
                <a:lumOff val="50000"/>
              </a:schemeClr>
            </a:solidFill>
            <a:prstDash val="sysDash"/>
            <a:round/>
            <a:headEnd type="none" w="med" len="med"/>
            <a:tailEnd type="triangle" w="sm" len="sm"/>
          </a:ln>
          <a:effectLst/>
        </p:spPr>
      </p:cxnSp>
      <p:cxnSp>
        <p:nvCxnSpPr>
          <p:cNvPr id="25" name="Straight Connector 24"/>
          <p:cNvCxnSpPr/>
          <p:nvPr/>
        </p:nvCxnSpPr>
        <p:spPr bwMode="auto">
          <a:xfrm>
            <a:off x="1438274" y="2084825"/>
            <a:ext cx="6206126" cy="0"/>
          </a:xfrm>
          <a:prstGeom prst="line">
            <a:avLst/>
          </a:prstGeom>
          <a:solidFill>
            <a:schemeClr val="accent1"/>
          </a:solidFill>
          <a:ln w="9525" cap="flat" cmpd="sng" algn="ctr">
            <a:solidFill>
              <a:schemeClr val="tx1">
                <a:lumMod val="50000"/>
                <a:lumOff val="50000"/>
              </a:schemeClr>
            </a:solidFill>
            <a:prstDash val="sysDash"/>
            <a:round/>
            <a:headEnd type="none" w="med" len="med"/>
            <a:tailEnd type="none" w="med" len="med"/>
          </a:ln>
          <a:effectLst/>
        </p:spPr>
      </p:cxnSp>
      <p:cxnSp>
        <p:nvCxnSpPr>
          <p:cNvPr id="28" name="Straight Connector 27"/>
          <p:cNvCxnSpPr/>
          <p:nvPr/>
        </p:nvCxnSpPr>
        <p:spPr bwMode="auto">
          <a:xfrm>
            <a:off x="1434074" y="2084825"/>
            <a:ext cx="0" cy="336635"/>
          </a:xfrm>
          <a:prstGeom prst="line">
            <a:avLst/>
          </a:prstGeom>
          <a:solidFill>
            <a:schemeClr val="accent1"/>
          </a:solidFill>
          <a:ln w="9525" cap="flat" cmpd="sng" algn="ctr">
            <a:solidFill>
              <a:schemeClr val="tx1">
                <a:lumMod val="50000"/>
                <a:lumOff val="50000"/>
              </a:schemeClr>
            </a:solidFill>
            <a:prstDash val="sysDash"/>
            <a:round/>
            <a:headEnd type="none" w="med" len="med"/>
            <a:tailEnd type="triangle" w="sm" len="sm"/>
          </a:ln>
          <a:effectLst/>
        </p:spPr>
      </p:cxnSp>
      <p:cxnSp>
        <p:nvCxnSpPr>
          <p:cNvPr id="30" name="Straight Connector 29"/>
          <p:cNvCxnSpPr/>
          <p:nvPr/>
        </p:nvCxnSpPr>
        <p:spPr bwMode="auto">
          <a:xfrm>
            <a:off x="7644400" y="2084825"/>
            <a:ext cx="0" cy="336635"/>
          </a:xfrm>
          <a:prstGeom prst="line">
            <a:avLst/>
          </a:prstGeom>
          <a:solidFill>
            <a:schemeClr val="accent1"/>
          </a:solidFill>
          <a:ln w="9525" cap="flat" cmpd="sng" algn="ctr">
            <a:solidFill>
              <a:schemeClr val="tx1">
                <a:lumMod val="50000"/>
                <a:lumOff val="50000"/>
              </a:schemeClr>
            </a:solidFill>
            <a:prstDash val="sysDash"/>
            <a:round/>
            <a:headEnd type="none" w="med" len="med"/>
            <a:tailEnd type="triangle" w="sm" len="sm"/>
          </a:ln>
          <a:effectLst/>
        </p:spPr>
      </p:cxnSp>
      <p:cxnSp>
        <p:nvCxnSpPr>
          <p:cNvPr id="31" name="Straight Connector 30"/>
          <p:cNvCxnSpPr/>
          <p:nvPr/>
        </p:nvCxnSpPr>
        <p:spPr bwMode="auto">
          <a:xfrm>
            <a:off x="4764025" y="2084825"/>
            <a:ext cx="0" cy="336635"/>
          </a:xfrm>
          <a:prstGeom prst="line">
            <a:avLst/>
          </a:prstGeom>
          <a:solidFill>
            <a:schemeClr val="accent1"/>
          </a:solidFill>
          <a:ln w="9525" cap="flat" cmpd="sng" algn="ctr">
            <a:solidFill>
              <a:schemeClr val="tx1">
                <a:lumMod val="50000"/>
                <a:lumOff val="50000"/>
              </a:schemeClr>
            </a:solidFill>
            <a:prstDash val="sysDash"/>
            <a:round/>
            <a:headEnd type="none" w="med" len="med"/>
            <a:tailEnd type="triangle" w="sm" len="sm"/>
          </a:ln>
          <a:effectLst/>
        </p:spPr>
      </p:cxnSp>
      <p:cxnSp>
        <p:nvCxnSpPr>
          <p:cNvPr id="32" name="Straight Connector 31"/>
          <p:cNvCxnSpPr/>
          <p:nvPr/>
        </p:nvCxnSpPr>
        <p:spPr bwMode="auto">
          <a:xfrm>
            <a:off x="4764025" y="1739180"/>
            <a:ext cx="0" cy="336635"/>
          </a:xfrm>
          <a:prstGeom prst="line">
            <a:avLst/>
          </a:prstGeom>
          <a:solidFill>
            <a:schemeClr val="accent1"/>
          </a:solidFill>
          <a:ln w="9525" cap="flat" cmpd="sng" algn="ctr">
            <a:solidFill>
              <a:schemeClr val="tx1">
                <a:lumMod val="50000"/>
                <a:lumOff val="50000"/>
              </a:schemeClr>
            </a:solidFill>
            <a:prstDash val="sysDash"/>
            <a:round/>
            <a:headEnd type="none" w="med" len="med"/>
            <a:tailEnd type="none" w="sm" len="sm"/>
          </a:ln>
          <a:effectLst/>
        </p:spPr>
      </p:cxnSp>
      <p:sp>
        <p:nvSpPr>
          <p:cNvPr id="36" name="TextBox 35"/>
          <p:cNvSpPr txBox="1"/>
          <p:nvPr/>
        </p:nvSpPr>
        <p:spPr bwMode="auto">
          <a:xfrm>
            <a:off x="244475" y="5725874"/>
            <a:ext cx="2139885" cy="292388"/>
          </a:xfrm>
          <a:prstGeom prst="rect">
            <a:avLst/>
          </a:prstGeom>
          <a:noFill/>
          <a:ln w="9525">
            <a:noFill/>
            <a:miter lim="800000"/>
            <a:headEnd/>
            <a:tailEnd/>
          </a:ln>
        </p:spPr>
        <p:txBody>
          <a:bodyPr wrap="square" lIns="0" rtlCol="0">
            <a:prstTxWarp prst="textNoShape">
              <a:avLst/>
            </a:prstTxWarp>
            <a:spAutoFit/>
          </a:bodyPr>
          <a:lstStyle/>
          <a:p>
            <a:pPr lvl="0"/>
            <a:r>
              <a:rPr lang="en-US" sz="1300" b="0" i="1" dirty="0" smtClean="0">
                <a:solidFill>
                  <a:schemeClr val="bg1">
                    <a:lumMod val="65000"/>
                  </a:schemeClr>
                </a:solidFill>
                <a:latin typeface="Calibri" pitchFamily="34" charset="0"/>
                <a:cs typeface="Calibri" pitchFamily="34" charset="0"/>
              </a:rPr>
              <a:t>LOB : </a:t>
            </a:r>
            <a:r>
              <a:rPr lang="en-US" sz="1100" b="0" i="1" dirty="0" smtClean="0">
                <a:solidFill>
                  <a:schemeClr val="bg1">
                    <a:lumMod val="65000"/>
                  </a:schemeClr>
                </a:solidFill>
                <a:latin typeface="Calibri" pitchFamily="34" charset="0"/>
                <a:cs typeface="Calibri" pitchFamily="34" charset="0"/>
              </a:rPr>
              <a:t>Lines of Business</a:t>
            </a:r>
            <a:endParaRPr lang="en-US" sz="1100" b="0" i="1" dirty="0">
              <a:solidFill>
                <a:schemeClr val="bg1">
                  <a:lumMod val="65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bwMode="auto">
          <a:xfrm>
            <a:off x="7126422" y="4754880"/>
            <a:ext cx="1463040" cy="1463040"/>
          </a:xfrm>
          <a:prstGeom prst="ellipse">
            <a:avLst/>
          </a:prstGeom>
          <a:solidFill>
            <a:schemeClr val="accent1">
              <a:lumMod val="60000"/>
              <a:lumOff val="40000"/>
              <a:alpha val="32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sp>
        <p:nvSpPr>
          <p:cNvPr id="7"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rgbClr val="C00000"/>
                </a:solidFill>
                <a:latin typeface="Calibri" pitchFamily="34" charset="0"/>
                <a:cs typeface="Calibri" pitchFamily="34" charset="0"/>
              </a:rPr>
              <a:t>E-Mail Etiquette | </a:t>
            </a:r>
            <a:r>
              <a:rPr lang="en-US" sz="1800" b="0" dirty="0" smtClean="0">
                <a:solidFill>
                  <a:schemeClr val="tx1">
                    <a:lumMod val="65000"/>
                    <a:lumOff val="35000"/>
                  </a:schemeClr>
                </a:solidFill>
                <a:latin typeface="Calibri" pitchFamily="34" charset="0"/>
                <a:cs typeface="Calibri" pitchFamily="34" charset="0"/>
              </a:rPr>
              <a:t>The Do’s and Don’ts</a:t>
            </a:r>
            <a:endParaRPr lang="en-US" sz="1800" b="0" dirty="0">
              <a:solidFill>
                <a:schemeClr val="tx1">
                  <a:lumMod val="65000"/>
                  <a:lumOff val="35000"/>
                </a:schemeClr>
              </a:solidFill>
              <a:latin typeface="Calibri" pitchFamily="34" charset="0"/>
              <a:cs typeface="Calibri" pitchFamily="34" charset="0"/>
            </a:endParaRPr>
          </a:p>
        </p:txBody>
      </p:sp>
      <p:sp>
        <p:nvSpPr>
          <p:cNvPr id="8" name="TextBox 7"/>
          <p:cNvSpPr txBox="1"/>
          <p:nvPr/>
        </p:nvSpPr>
        <p:spPr bwMode="auto">
          <a:xfrm>
            <a:off x="454025" y="1206500"/>
            <a:ext cx="8242300" cy="3431709"/>
          </a:xfrm>
          <a:prstGeom prst="rect">
            <a:avLst/>
          </a:prstGeom>
          <a:noFill/>
          <a:ln w="9525">
            <a:noFill/>
            <a:miter lim="800000"/>
            <a:headEnd/>
            <a:tailEnd/>
          </a:ln>
        </p:spPr>
        <p:txBody>
          <a:bodyPr wrap="square" lIns="0" rtlCol="0">
            <a:prstTxWarp prst="textNoShape">
              <a:avLst/>
            </a:prstTxWarp>
            <a:spAutoFit/>
          </a:bodyPr>
          <a:lstStyle/>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What matters? </a:t>
            </a:r>
            <a:r>
              <a:rPr lang="en-US" sz="1400" b="0" dirty="0" smtClean="0">
                <a:solidFill>
                  <a:schemeClr val="tx1">
                    <a:lumMod val="75000"/>
                    <a:lumOff val="25000"/>
                  </a:schemeClr>
                </a:solidFill>
                <a:latin typeface="Calibri" pitchFamily="34" charset="0"/>
                <a:cs typeface="Calibri" pitchFamily="34" charset="0"/>
              </a:rPr>
              <a:t>It’s not how good your language is. It’s how good you communicate.</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What not to do? </a:t>
            </a:r>
            <a:r>
              <a:rPr lang="en-US" sz="1400" b="0" dirty="0" smtClean="0">
                <a:solidFill>
                  <a:schemeClr val="tx1">
                    <a:lumMod val="75000"/>
                    <a:lumOff val="25000"/>
                  </a:schemeClr>
                </a:solidFill>
                <a:latin typeface="Calibri" pitchFamily="34" charset="0"/>
                <a:cs typeface="Calibri" pitchFamily="34" charset="0"/>
              </a:rPr>
              <a:t>Do not forward junks. Respect people’s time and company’s bandwidth.</a:t>
            </a:r>
          </a:p>
          <a:p>
            <a:pPr marL="342900" indent="-342900" eaLnBrk="0" hangingPunct="0">
              <a:lnSpc>
                <a:spcPct val="150000"/>
              </a:lnSpc>
              <a:buClr>
                <a:schemeClr val="tx1">
                  <a:lumMod val="85000"/>
                  <a:lumOff val="15000"/>
                </a:schemeClr>
              </a:buClr>
              <a:buAutoNum type="arabicPeriod"/>
            </a:pPr>
            <a:r>
              <a:rPr lang="en-US" sz="1400" b="0" i="1" dirty="0" smtClean="0">
                <a:solidFill>
                  <a:srgbClr val="C00000"/>
                </a:solidFill>
                <a:latin typeface="Calibri" pitchFamily="34" charset="0"/>
                <a:cs typeface="Calibri" pitchFamily="34" charset="0"/>
              </a:rPr>
              <a:t>How to share? </a:t>
            </a:r>
          </a:p>
          <a:p>
            <a:pPr marL="685800" lvl="1" indent="-228600"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Share learning in proper DL(Distribution List)/groups.</a:t>
            </a:r>
          </a:p>
          <a:p>
            <a:pPr marL="685800" lvl="1" indent="-228600"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Do not use “reply to all” button until necessary.</a:t>
            </a:r>
          </a:p>
          <a:p>
            <a:pPr marL="342900" lvl="1" indent="-342900" eaLnBrk="0" hangingPunct="0">
              <a:lnSpc>
                <a:spcPct val="150000"/>
              </a:lnSpc>
              <a:buClr>
                <a:schemeClr val="tx1">
                  <a:lumMod val="85000"/>
                  <a:lumOff val="15000"/>
                </a:schemeClr>
              </a:buClr>
              <a:buFont typeface="+mj-lt"/>
              <a:buAutoNum type="arabicPeriod" startAt="4"/>
            </a:pPr>
            <a:r>
              <a:rPr lang="en-US" sz="1400" b="0" i="1" dirty="0" smtClean="0">
                <a:solidFill>
                  <a:srgbClr val="C00000"/>
                </a:solidFill>
                <a:latin typeface="Calibri" pitchFamily="34" charset="0"/>
                <a:cs typeface="Calibri" pitchFamily="34" charset="0"/>
              </a:rPr>
              <a:t>Email expectations:</a:t>
            </a:r>
            <a:r>
              <a:rPr lang="en-US" sz="1400" b="0" dirty="0" smtClean="0">
                <a:solidFill>
                  <a:schemeClr val="tx1">
                    <a:lumMod val="75000"/>
                    <a:lumOff val="25000"/>
                  </a:schemeClr>
                </a:solidFill>
                <a:latin typeface="Calibri" pitchFamily="34" charset="0"/>
                <a:cs typeface="Calibri" pitchFamily="34" charset="0"/>
              </a:rPr>
              <a:t> </a:t>
            </a:r>
          </a:p>
          <a:p>
            <a:pPr marL="685800" lvl="1" indent="-228600" eaLnBrk="0" hangingPunct="0">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You are supposed to check all mails before deleting the unnecessary ones. Make sure none of the important messages gets deleted/ goes to spam.</a:t>
            </a:r>
          </a:p>
          <a:p>
            <a:pPr marL="685800" lvl="1" indent="-228600"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Create separate email folders for projects. It’ll be easy to track updates.</a:t>
            </a:r>
          </a:p>
          <a:p>
            <a:pPr marL="685800" lvl="1" indent="-228600" eaLnBrk="0" hangingPunct="0">
              <a:lnSpc>
                <a:spcPct val="150000"/>
              </a:lnSpc>
              <a:buFont typeface="Arial" pitchFamily="34" charset="0"/>
              <a:buChar char="•"/>
            </a:pPr>
            <a:r>
              <a:rPr lang="en-US" sz="1400" b="0" dirty="0" smtClean="0">
                <a:solidFill>
                  <a:schemeClr val="tx1">
                    <a:lumMod val="75000"/>
                    <a:lumOff val="25000"/>
                  </a:schemeClr>
                </a:solidFill>
                <a:latin typeface="Calibri" pitchFamily="34" charset="0"/>
                <a:cs typeface="Calibri" pitchFamily="34" charset="0"/>
              </a:rPr>
              <a:t>Making a habit to check all mails before you leave for the day always helps.</a:t>
            </a:r>
          </a:p>
          <a:p>
            <a:pPr marL="342900" indent="-342900" eaLnBrk="0" hangingPunct="0">
              <a:lnSpc>
                <a:spcPct val="150000"/>
              </a:lnSpc>
              <a:buAutoNum type="arabicPeriod"/>
            </a:pPr>
            <a:endParaRPr lang="en-US" sz="1400" b="0" dirty="0" smtClean="0">
              <a:solidFill>
                <a:schemeClr val="tx1">
                  <a:lumMod val="75000"/>
                  <a:lumOff val="25000"/>
                </a:schemeClr>
              </a:solidFill>
              <a:latin typeface="Calibri" pitchFamily="34" charset="0"/>
              <a:cs typeface="Calibri" pitchFamily="34" charset="0"/>
            </a:endParaRPr>
          </a:p>
        </p:txBody>
      </p:sp>
      <p:sp>
        <p:nvSpPr>
          <p:cNvPr id="10" name="Title 5"/>
          <p:cNvSpPr>
            <a:spLocks noGrp="1"/>
          </p:cNvSpPr>
          <p:nvPr>
            <p:ph type="title"/>
          </p:nvPr>
        </p:nvSpPr>
        <p:spPr/>
        <p:txBody>
          <a:bodyPr lIns="0" rIns="0"/>
          <a:lstStyle/>
          <a:p>
            <a:r>
              <a:rPr lang="en-US" sz="2000" dirty="0" smtClean="0"/>
              <a:t>Life Beyond Designing</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29</a:t>
            </a:fld>
            <a:endParaRPr lang="en-US" dirty="0"/>
          </a:p>
        </p:txBody>
      </p:sp>
      <p:pic>
        <p:nvPicPr>
          <p:cNvPr id="10242" name="Picture 2" descr="C:\Users\268545\Desktop\1340602146_mail_post_to.png"/>
          <p:cNvPicPr>
            <a:picLocks noChangeAspect="1" noChangeArrowheads="1"/>
          </p:cNvPicPr>
          <p:nvPr/>
        </p:nvPicPr>
        <p:blipFill>
          <a:blip r:embed="rId2"/>
          <a:srcRect/>
          <a:stretch>
            <a:fillRect/>
          </a:stretch>
        </p:blipFill>
        <p:spPr bwMode="auto">
          <a:xfrm>
            <a:off x="7450201" y="5052314"/>
            <a:ext cx="941324" cy="941324"/>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bwMode="auto">
          <a:xfrm>
            <a:off x="7126422" y="4754880"/>
            <a:ext cx="1463040" cy="1463040"/>
          </a:xfrm>
          <a:prstGeom prst="ellipse">
            <a:avLst/>
          </a:prstGeom>
          <a:solidFill>
            <a:schemeClr val="accent1">
              <a:lumMod val="60000"/>
              <a:lumOff val="40000"/>
              <a:alpha val="32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sp>
        <p:nvSpPr>
          <p:cNvPr id="7"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rgbClr val="C00000"/>
                </a:solidFill>
                <a:latin typeface="Calibri" pitchFamily="34" charset="0"/>
                <a:cs typeface="Calibri" pitchFamily="34" charset="0"/>
              </a:rPr>
              <a:t>Know your Role| </a:t>
            </a:r>
            <a:r>
              <a:rPr lang="en-US" sz="1800" b="0" dirty="0" smtClean="0">
                <a:solidFill>
                  <a:schemeClr val="tx1">
                    <a:lumMod val="65000"/>
                    <a:lumOff val="35000"/>
                  </a:schemeClr>
                </a:solidFill>
                <a:latin typeface="Calibri" pitchFamily="34" charset="0"/>
                <a:cs typeface="Calibri" pitchFamily="34" charset="0"/>
              </a:rPr>
              <a:t>Act on them</a:t>
            </a:r>
            <a:endParaRPr lang="en-US" sz="1800" b="0" dirty="0">
              <a:solidFill>
                <a:schemeClr val="tx1">
                  <a:lumMod val="65000"/>
                  <a:lumOff val="35000"/>
                </a:schemeClr>
              </a:solidFill>
              <a:latin typeface="Calibri" pitchFamily="34" charset="0"/>
              <a:cs typeface="Calibri" pitchFamily="34" charset="0"/>
            </a:endParaRPr>
          </a:p>
        </p:txBody>
      </p:sp>
      <p:sp>
        <p:nvSpPr>
          <p:cNvPr id="8" name="TextBox 7"/>
          <p:cNvSpPr txBox="1"/>
          <p:nvPr/>
        </p:nvSpPr>
        <p:spPr bwMode="auto">
          <a:xfrm>
            <a:off x="454025" y="1206500"/>
            <a:ext cx="8242300" cy="2031325"/>
          </a:xfrm>
          <a:prstGeom prst="rect">
            <a:avLst/>
          </a:prstGeom>
          <a:noFill/>
          <a:ln w="9525">
            <a:noFill/>
            <a:miter lim="800000"/>
            <a:headEnd/>
            <a:tailEnd/>
          </a:ln>
        </p:spPr>
        <p:txBody>
          <a:bodyPr wrap="square" lIns="0" rtlCol="0">
            <a:prstTxWarp prst="textNoShape">
              <a:avLst/>
            </a:prstTxWarp>
            <a:spAutoFit/>
          </a:bodyPr>
          <a:lstStyle/>
          <a:p>
            <a:pPr marL="342900" indent="-342900" eaLnBrk="0" hangingPunct="0">
              <a:lnSpc>
                <a:spcPct val="150000"/>
              </a:lnSpc>
              <a:buClr>
                <a:schemeClr val="tx1">
                  <a:lumMod val="75000"/>
                  <a:lumOff val="25000"/>
                </a:schemeClr>
              </a:buClr>
              <a:buAutoNum type="arabicPeriod"/>
            </a:pPr>
            <a:r>
              <a:rPr lang="en-US" sz="1400" b="0" i="1" dirty="0" smtClean="0">
                <a:solidFill>
                  <a:srgbClr val="C00000"/>
                </a:solidFill>
                <a:latin typeface="Calibri" pitchFamily="34" charset="0"/>
                <a:cs typeface="Calibri" pitchFamily="34" charset="0"/>
              </a:rPr>
              <a:t>Know your goals. </a:t>
            </a:r>
            <a:r>
              <a:rPr lang="en-US" sz="1400" b="0" dirty="0" smtClean="0">
                <a:solidFill>
                  <a:schemeClr val="tx1">
                    <a:lumMod val="75000"/>
                    <a:lumOff val="25000"/>
                  </a:schemeClr>
                </a:solidFill>
                <a:latin typeface="Calibri" pitchFamily="34" charset="0"/>
                <a:cs typeface="Calibri" pitchFamily="34" charset="0"/>
              </a:rPr>
              <a:t>As an associate, you have certain goals ( which are set via HCM) and certain expectations which are set by your supervisor.</a:t>
            </a:r>
          </a:p>
          <a:p>
            <a:pPr marL="342900" indent="-342900" eaLnBrk="0" hangingPunct="0">
              <a:lnSpc>
                <a:spcPct val="150000"/>
              </a:lnSpc>
              <a:buClr>
                <a:schemeClr val="tx1">
                  <a:lumMod val="75000"/>
                  <a:lumOff val="25000"/>
                </a:schemeClr>
              </a:buClr>
              <a:buAutoNum type="arabicPeriod"/>
            </a:pPr>
            <a:r>
              <a:rPr lang="en-US" sz="1400" b="0" i="1" dirty="0" smtClean="0">
                <a:solidFill>
                  <a:srgbClr val="C00000"/>
                </a:solidFill>
                <a:latin typeface="Calibri" pitchFamily="34" charset="0"/>
                <a:cs typeface="Calibri" pitchFamily="34" charset="0"/>
              </a:rPr>
              <a:t>Know your role. </a:t>
            </a:r>
            <a:r>
              <a:rPr lang="en-US" sz="1400" b="0" dirty="0" smtClean="0">
                <a:solidFill>
                  <a:schemeClr val="tx1">
                    <a:lumMod val="75000"/>
                    <a:lumOff val="25000"/>
                  </a:schemeClr>
                </a:solidFill>
                <a:latin typeface="Calibri" pitchFamily="34" charset="0"/>
                <a:cs typeface="Calibri" pitchFamily="34" charset="0"/>
              </a:rPr>
              <a:t>If you are not sure, ask your supervisor.</a:t>
            </a:r>
          </a:p>
          <a:p>
            <a:pPr marL="342900" indent="-342900" eaLnBrk="0" hangingPunct="0">
              <a:lnSpc>
                <a:spcPct val="150000"/>
              </a:lnSpc>
              <a:buClr>
                <a:schemeClr val="tx1">
                  <a:lumMod val="75000"/>
                  <a:lumOff val="25000"/>
                </a:schemeClr>
              </a:buClr>
              <a:buFontTx/>
              <a:buAutoNum type="arabicPeriod"/>
            </a:pPr>
            <a:r>
              <a:rPr lang="en-US" sz="1400" b="0" i="1" dirty="0" smtClean="0">
                <a:solidFill>
                  <a:srgbClr val="C00000"/>
                </a:solidFill>
                <a:latin typeface="Calibri" pitchFamily="34" charset="0"/>
                <a:cs typeface="Calibri" pitchFamily="34" charset="0"/>
              </a:rPr>
              <a:t>Your contribution matters: </a:t>
            </a:r>
            <a:r>
              <a:rPr lang="en-US" sz="1400" b="0" dirty="0" smtClean="0">
                <a:solidFill>
                  <a:schemeClr val="tx1">
                    <a:lumMod val="75000"/>
                    <a:lumOff val="25000"/>
                  </a:schemeClr>
                </a:solidFill>
                <a:latin typeface="Calibri" pitchFamily="34" charset="0"/>
                <a:cs typeface="Calibri" pitchFamily="34" charset="0"/>
              </a:rPr>
              <a:t>Each </a:t>
            </a:r>
            <a:r>
              <a:rPr lang="en-US" sz="1400" b="0" dirty="0">
                <a:solidFill>
                  <a:schemeClr val="tx1">
                    <a:lumMod val="75000"/>
                    <a:lumOff val="25000"/>
                  </a:schemeClr>
                </a:solidFill>
                <a:latin typeface="Calibri" pitchFamily="34" charset="0"/>
                <a:cs typeface="Calibri" pitchFamily="34" charset="0"/>
              </a:rPr>
              <a:t>and every associate and their contribution is important for growth.</a:t>
            </a:r>
          </a:p>
          <a:p>
            <a:pPr marL="342900" indent="-342900" eaLnBrk="0" hangingPunct="0">
              <a:lnSpc>
                <a:spcPct val="150000"/>
              </a:lnSpc>
              <a:buClr>
                <a:schemeClr val="tx1">
                  <a:lumMod val="75000"/>
                  <a:lumOff val="25000"/>
                </a:schemeClr>
              </a:buClr>
              <a:buAutoNum type="arabicPeriod"/>
            </a:pPr>
            <a:r>
              <a:rPr lang="en-US" sz="1400" b="0" i="1" dirty="0" smtClean="0">
                <a:solidFill>
                  <a:srgbClr val="C00000"/>
                </a:solidFill>
                <a:latin typeface="Calibri" pitchFamily="34" charset="0"/>
                <a:cs typeface="Calibri" pitchFamily="34" charset="0"/>
              </a:rPr>
              <a:t>Ask for feedback. </a:t>
            </a:r>
            <a:r>
              <a:rPr lang="en-US" sz="1400" b="0" dirty="0" smtClean="0">
                <a:solidFill>
                  <a:schemeClr val="tx1">
                    <a:lumMod val="75000"/>
                    <a:lumOff val="25000"/>
                  </a:schemeClr>
                </a:solidFill>
                <a:latin typeface="Calibri" pitchFamily="34" charset="0"/>
                <a:cs typeface="Calibri" pitchFamily="34" charset="0"/>
              </a:rPr>
              <a:t>It always helps.</a:t>
            </a:r>
          </a:p>
          <a:p>
            <a:pPr marL="342900" indent="-342900" eaLnBrk="0" hangingPunct="0">
              <a:lnSpc>
                <a:spcPct val="150000"/>
              </a:lnSpc>
              <a:buClr>
                <a:schemeClr val="tx1">
                  <a:lumMod val="75000"/>
                  <a:lumOff val="25000"/>
                </a:schemeClr>
              </a:buClr>
              <a:buAutoNum type="arabicPeriod"/>
            </a:pPr>
            <a:r>
              <a:rPr lang="en-US" sz="1400" b="0" i="1" dirty="0" smtClean="0">
                <a:solidFill>
                  <a:srgbClr val="C00000"/>
                </a:solidFill>
                <a:latin typeface="Calibri" pitchFamily="34" charset="0"/>
                <a:cs typeface="Calibri" pitchFamily="34" charset="0"/>
              </a:rPr>
              <a:t>Express</a:t>
            </a:r>
            <a:r>
              <a:rPr lang="en-US" sz="1400" b="0" dirty="0" smtClean="0">
                <a:solidFill>
                  <a:schemeClr val="tx1">
                    <a:lumMod val="75000"/>
                    <a:lumOff val="25000"/>
                  </a:schemeClr>
                </a:solidFill>
                <a:latin typeface="Calibri" pitchFamily="34" charset="0"/>
                <a:cs typeface="Calibri" pitchFamily="34" charset="0"/>
              </a:rPr>
              <a:t> your opinion through proper channel.</a:t>
            </a:r>
          </a:p>
        </p:txBody>
      </p:sp>
      <p:sp>
        <p:nvSpPr>
          <p:cNvPr id="10" name="Title 5"/>
          <p:cNvSpPr>
            <a:spLocks noGrp="1"/>
          </p:cNvSpPr>
          <p:nvPr>
            <p:ph type="title"/>
          </p:nvPr>
        </p:nvSpPr>
        <p:spPr/>
        <p:txBody>
          <a:bodyPr lIns="0" rIns="0"/>
          <a:lstStyle/>
          <a:p>
            <a:r>
              <a:rPr lang="en-US" sz="2000" dirty="0" smtClean="0"/>
              <a:t>Life Beyond Designing</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30</a:t>
            </a:fld>
            <a:endParaRPr lang="en-US" dirty="0"/>
          </a:p>
        </p:txBody>
      </p:sp>
      <p:pic>
        <p:nvPicPr>
          <p:cNvPr id="2050" name="Picture 2" descr="C:\Users\268545\Desktop\1345532687_Microph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902" y="4962168"/>
            <a:ext cx="1048463" cy="1048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rgbClr val="C00000"/>
                </a:solidFill>
                <a:latin typeface="Calibri" pitchFamily="34" charset="0"/>
                <a:cs typeface="Calibri" pitchFamily="34" charset="0"/>
              </a:rPr>
              <a:t>Presentation| </a:t>
            </a:r>
            <a:r>
              <a:rPr lang="en-US" sz="1800" b="0" dirty="0" smtClean="0">
                <a:solidFill>
                  <a:schemeClr val="tx1">
                    <a:lumMod val="65000"/>
                    <a:lumOff val="35000"/>
                  </a:schemeClr>
                </a:solidFill>
                <a:latin typeface="Calibri" pitchFamily="34" charset="0"/>
                <a:cs typeface="Calibri" pitchFamily="34" charset="0"/>
              </a:rPr>
              <a:t>Never “Send” your design. “Present” it.</a:t>
            </a:r>
            <a:endParaRPr lang="en-US" sz="1800" b="0" dirty="0">
              <a:solidFill>
                <a:schemeClr val="tx1">
                  <a:lumMod val="65000"/>
                  <a:lumOff val="35000"/>
                </a:schemeClr>
              </a:solidFill>
              <a:latin typeface="Calibri" pitchFamily="34" charset="0"/>
              <a:cs typeface="Calibri" pitchFamily="34" charset="0"/>
            </a:endParaRPr>
          </a:p>
        </p:txBody>
      </p:sp>
      <p:sp>
        <p:nvSpPr>
          <p:cNvPr id="8" name="TextBox 7"/>
          <p:cNvSpPr txBox="1"/>
          <p:nvPr/>
        </p:nvSpPr>
        <p:spPr bwMode="auto">
          <a:xfrm>
            <a:off x="454025" y="1206500"/>
            <a:ext cx="8242300" cy="3970318"/>
          </a:xfrm>
          <a:prstGeom prst="rect">
            <a:avLst/>
          </a:prstGeom>
          <a:noFill/>
          <a:ln w="9525">
            <a:noFill/>
            <a:miter lim="800000"/>
            <a:headEnd/>
            <a:tailEnd/>
          </a:ln>
        </p:spPr>
        <p:txBody>
          <a:bodyPr wrap="square" lIns="0" rtlCol="0">
            <a:prstTxWarp prst="textNoShape">
              <a:avLst/>
            </a:prstTxWarp>
            <a:spAutoFit/>
          </a:bodyPr>
          <a:lstStyle/>
          <a:p>
            <a:pPr marL="342900" indent="-342900" eaLnBrk="0" hangingPunct="0">
              <a:lnSpc>
                <a:spcPct val="150000"/>
              </a:lnSpc>
              <a:buClr>
                <a:schemeClr val="tx1">
                  <a:lumMod val="75000"/>
                  <a:lumOff val="25000"/>
                </a:schemeClr>
              </a:buClr>
              <a:buAutoNum type="arabicPeriod"/>
            </a:pPr>
            <a:r>
              <a:rPr lang="en-US" sz="1400" b="0" i="1" dirty="0" smtClean="0">
                <a:solidFill>
                  <a:srgbClr val="C00000"/>
                </a:solidFill>
                <a:latin typeface="Calibri" pitchFamily="34" charset="0"/>
                <a:cs typeface="Calibri" pitchFamily="34" charset="0"/>
              </a:rPr>
              <a:t>Document your design: </a:t>
            </a:r>
            <a:r>
              <a:rPr lang="en-US" sz="1400" b="0" dirty="0" smtClean="0">
                <a:solidFill>
                  <a:schemeClr val="tx1">
                    <a:lumMod val="75000"/>
                    <a:lumOff val="25000"/>
                  </a:schemeClr>
                </a:solidFill>
                <a:latin typeface="Calibri" pitchFamily="34" charset="0"/>
                <a:cs typeface="Calibri" pitchFamily="34" charset="0"/>
              </a:rPr>
              <a:t>When you are done with a design, create a justification document on how you have perceived the design and how others should perceive it. It can be in the form of a mail, word doc or power point deck or flash.</a:t>
            </a:r>
          </a:p>
          <a:p>
            <a:pPr marL="342900" indent="-342900" eaLnBrk="0" hangingPunct="0">
              <a:lnSpc>
                <a:spcPct val="150000"/>
              </a:lnSpc>
              <a:buClr>
                <a:schemeClr val="tx1">
                  <a:lumMod val="75000"/>
                  <a:lumOff val="25000"/>
                </a:schemeClr>
              </a:buClr>
              <a:buAutoNum type="arabicPeriod"/>
            </a:pPr>
            <a:r>
              <a:rPr lang="en-US" sz="1400" b="0" i="1" dirty="0" smtClean="0">
                <a:solidFill>
                  <a:srgbClr val="C00000"/>
                </a:solidFill>
                <a:latin typeface="Calibri" pitchFamily="34" charset="0"/>
                <a:cs typeface="Calibri" pitchFamily="34" charset="0"/>
              </a:rPr>
              <a:t>Present your design: </a:t>
            </a:r>
            <a:r>
              <a:rPr lang="en-US" sz="1400" b="0" dirty="0" smtClean="0">
                <a:solidFill>
                  <a:schemeClr val="tx1">
                    <a:lumMod val="75000"/>
                    <a:lumOff val="25000"/>
                  </a:schemeClr>
                </a:solidFill>
                <a:latin typeface="Calibri" pitchFamily="34" charset="0"/>
                <a:cs typeface="Calibri" pitchFamily="34" charset="0"/>
              </a:rPr>
              <a:t>Presentation should be neat and should include business understanding, focus group/target audience and how our solution is aligning with the requirement. In some case detailed understanding of how we approached the problem and where from we drew our inspiration can also be required.</a:t>
            </a:r>
          </a:p>
          <a:p>
            <a:pPr marL="342900" indent="-342900" eaLnBrk="0" hangingPunct="0">
              <a:lnSpc>
                <a:spcPct val="150000"/>
              </a:lnSpc>
              <a:buClr>
                <a:schemeClr val="tx1">
                  <a:lumMod val="75000"/>
                  <a:lumOff val="25000"/>
                </a:schemeClr>
              </a:buClr>
              <a:buAutoNum type="arabicPeriod"/>
            </a:pPr>
            <a:r>
              <a:rPr lang="en-US" sz="1400" b="0" i="1" dirty="0" smtClean="0">
                <a:solidFill>
                  <a:srgbClr val="C00000"/>
                </a:solidFill>
                <a:latin typeface="Calibri" pitchFamily="34" charset="0"/>
                <a:cs typeface="Calibri" pitchFamily="34" charset="0"/>
              </a:rPr>
              <a:t>Be creative with your presentations.</a:t>
            </a:r>
            <a:r>
              <a:rPr lang="en-US" sz="1400" b="0" dirty="0" smtClean="0">
                <a:solidFill>
                  <a:schemeClr val="tx1">
                    <a:lumMod val="75000"/>
                    <a:lumOff val="25000"/>
                  </a:schemeClr>
                </a:solidFill>
                <a:latin typeface="Calibri" pitchFamily="34" charset="0"/>
                <a:cs typeface="Calibri" pitchFamily="34" charset="0"/>
              </a:rPr>
              <a:t> Remember, although you can get hint or template from the previous project presentations, as every requirement/design is unique the solution approach is also different. Be creative, use your own method of explaining which covers all of the above aspects.</a:t>
            </a:r>
          </a:p>
          <a:p>
            <a:pPr marL="342900" indent="-342900" eaLnBrk="0" hangingPunct="0">
              <a:lnSpc>
                <a:spcPct val="150000"/>
              </a:lnSpc>
              <a:buClr>
                <a:schemeClr val="tx1">
                  <a:lumMod val="75000"/>
                  <a:lumOff val="25000"/>
                </a:schemeClr>
              </a:buClr>
              <a:buAutoNum type="arabicPeriod"/>
            </a:pPr>
            <a:r>
              <a:rPr lang="en-US" sz="1400" b="0" i="1" dirty="0" smtClean="0">
                <a:solidFill>
                  <a:srgbClr val="C00000"/>
                </a:solidFill>
                <a:latin typeface="Calibri" pitchFamily="34" charset="0"/>
                <a:cs typeface="Calibri" pitchFamily="34" charset="0"/>
              </a:rPr>
              <a:t>Present personally. </a:t>
            </a:r>
            <a:r>
              <a:rPr lang="en-US" sz="1400" b="0" dirty="0" smtClean="0">
                <a:solidFill>
                  <a:schemeClr val="tx1">
                    <a:lumMod val="75000"/>
                    <a:lumOff val="25000"/>
                  </a:schemeClr>
                </a:solidFill>
                <a:latin typeface="Calibri" pitchFamily="34" charset="0"/>
                <a:cs typeface="Calibri" pitchFamily="34" charset="0"/>
              </a:rPr>
              <a:t>If it’s possible or the situation demands, be prepared to present your design over call or Video Conferencing.</a:t>
            </a:r>
          </a:p>
        </p:txBody>
      </p:sp>
      <p:sp>
        <p:nvSpPr>
          <p:cNvPr id="10" name="Title 5"/>
          <p:cNvSpPr>
            <a:spLocks noGrp="1"/>
          </p:cNvSpPr>
          <p:nvPr>
            <p:ph type="title"/>
          </p:nvPr>
        </p:nvSpPr>
        <p:spPr/>
        <p:txBody>
          <a:bodyPr lIns="0" rIns="0"/>
          <a:lstStyle/>
          <a:p>
            <a:r>
              <a:rPr lang="en-US" sz="2000" dirty="0" smtClean="0"/>
              <a:t>Life Beyond Designing</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31</a:t>
            </a:fld>
            <a:endParaRPr lang="en-US" dirty="0"/>
          </a:p>
        </p:txBody>
      </p:sp>
      <p:sp>
        <p:nvSpPr>
          <p:cNvPr id="12" name="Oval 11"/>
          <p:cNvSpPr/>
          <p:nvPr/>
        </p:nvSpPr>
        <p:spPr bwMode="auto">
          <a:xfrm>
            <a:off x="7126422" y="4754880"/>
            <a:ext cx="1463040" cy="1463040"/>
          </a:xfrm>
          <a:prstGeom prst="ellipse">
            <a:avLst/>
          </a:prstGeom>
          <a:solidFill>
            <a:schemeClr val="accent1">
              <a:lumMod val="60000"/>
              <a:lumOff val="40000"/>
              <a:alpha val="32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pic>
        <p:nvPicPr>
          <p:cNvPr id="1026" name="Picture 2" descr="C:\Users\268545\Desktop\1345531697_video-projec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698" y="5074063"/>
            <a:ext cx="824674" cy="824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bwMode="auto">
          <a:xfrm>
            <a:off x="7126422" y="4754880"/>
            <a:ext cx="1463040" cy="1463040"/>
          </a:xfrm>
          <a:prstGeom prst="ellipse">
            <a:avLst/>
          </a:prstGeom>
          <a:solidFill>
            <a:schemeClr val="accent1">
              <a:lumMod val="60000"/>
              <a:lumOff val="40000"/>
              <a:alpha val="32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sp>
        <p:nvSpPr>
          <p:cNvPr id="10" name="Title 5"/>
          <p:cNvSpPr>
            <a:spLocks noGrp="1"/>
          </p:cNvSpPr>
          <p:nvPr>
            <p:ph type="title"/>
          </p:nvPr>
        </p:nvSpPr>
        <p:spPr/>
        <p:txBody>
          <a:bodyPr lIns="0" rIns="0"/>
          <a:lstStyle/>
          <a:p>
            <a:r>
              <a:rPr lang="en-US" sz="2000" dirty="0" smtClean="0"/>
              <a:t>Useful Contact No.s</a:t>
            </a:r>
            <a:endParaRPr lang="en-US" sz="2000" dirty="0"/>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32</a:t>
            </a:fld>
            <a:endParaRPr lang="en-US" dirty="0"/>
          </a:p>
        </p:txBody>
      </p:sp>
      <p:grpSp>
        <p:nvGrpSpPr>
          <p:cNvPr id="21" name="Group 20"/>
          <p:cNvGrpSpPr/>
          <p:nvPr/>
        </p:nvGrpSpPr>
        <p:grpSpPr>
          <a:xfrm>
            <a:off x="685673" y="2149009"/>
            <a:ext cx="3898584" cy="2332950"/>
            <a:chOff x="222312" y="904875"/>
            <a:chExt cx="3898584" cy="2332950"/>
          </a:xfrm>
        </p:grpSpPr>
        <p:sp>
          <p:nvSpPr>
            <p:cNvPr id="8" name="TextBox 7"/>
            <p:cNvSpPr txBox="1"/>
            <p:nvPr/>
          </p:nvSpPr>
          <p:spPr bwMode="auto">
            <a:xfrm>
              <a:off x="1344041" y="1206500"/>
              <a:ext cx="2776855" cy="2031325"/>
            </a:xfrm>
            <a:prstGeom prst="rect">
              <a:avLst/>
            </a:prstGeom>
            <a:noFill/>
            <a:ln w="9525">
              <a:noFill/>
              <a:miter lim="800000"/>
              <a:headEnd/>
              <a:tailEnd/>
            </a:ln>
          </p:spPr>
          <p:txBody>
            <a:bodyPr wrap="square" lIns="0" rtlCol="0">
              <a:prstTxWarp prst="textNoShape">
                <a:avLst/>
              </a:prstTxWarp>
              <a:spAutoFit/>
            </a:bodyPr>
            <a:lstStyle/>
            <a:p>
              <a:pPr eaLnBrk="0" hangingPunct="0">
                <a:lnSpc>
                  <a:spcPct val="150000"/>
                </a:lnSpc>
              </a:pPr>
              <a:r>
                <a:rPr lang="en-US" sz="1400" b="0" dirty="0" smtClean="0">
                  <a:solidFill>
                    <a:srgbClr val="24882E"/>
                  </a:solidFill>
                  <a:latin typeface="Calibri" pitchFamily="34" charset="0"/>
                  <a:cs typeface="Calibri" pitchFamily="34" charset="0"/>
                </a:rPr>
                <a:t>Department Level:</a:t>
              </a:r>
            </a:p>
            <a:p>
              <a:pPr marL="109538" indent="-109538" eaLnBrk="0" hangingPunct="0">
                <a:lnSpc>
                  <a:spcPct val="150000"/>
                </a:lnSpc>
                <a:buClr>
                  <a:srgbClr val="24882E"/>
                </a:buClr>
                <a:buFont typeface="Wingdings" pitchFamily="2" charset="2"/>
                <a:buChar char="ü"/>
              </a:pPr>
              <a:r>
                <a:rPr lang="en-US" sz="1400" b="0" dirty="0">
                  <a:solidFill>
                    <a:schemeClr val="tx1">
                      <a:lumMod val="75000"/>
                      <a:lumOff val="25000"/>
                    </a:schemeClr>
                  </a:solidFill>
                  <a:latin typeface="Calibri" pitchFamily="34" charset="0"/>
                  <a:cs typeface="Calibri" pitchFamily="34" charset="0"/>
                </a:rPr>
                <a:t>HCM Supervisor</a:t>
              </a:r>
            </a:p>
            <a:p>
              <a:pPr marL="109538" indent="-109538" eaLnBrk="0" hangingPunct="0">
                <a:lnSpc>
                  <a:spcPct val="150000"/>
                </a:lnSpc>
                <a:buClr>
                  <a:srgbClr val="24882E"/>
                </a:buClr>
                <a:buFont typeface="Wingdings" pitchFamily="2" charset="2"/>
                <a:buChar char="ü"/>
              </a:pPr>
              <a:r>
                <a:rPr lang="en-US" sz="1400" b="0" dirty="0">
                  <a:solidFill>
                    <a:schemeClr val="tx1">
                      <a:lumMod val="75000"/>
                      <a:lumOff val="25000"/>
                    </a:schemeClr>
                  </a:solidFill>
                  <a:latin typeface="Calibri" pitchFamily="34" charset="0"/>
                  <a:cs typeface="Calibri" pitchFamily="34" charset="0"/>
                </a:rPr>
                <a:t>Current Project Manager</a:t>
              </a:r>
            </a:p>
            <a:p>
              <a:pPr marL="109538" indent="-109538" eaLnBrk="0" hangingPunct="0">
                <a:lnSpc>
                  <a:spcPct val="150000"/>
                </a:lnSpc>
                <a:buClr>
                  <a:srgbClr val="24882E"/>
                </a:buClr>
                <a:buFont typeface="Wingdings" pitchFamily="2" charset="2"/>
                <a:buChar char="ü"/>
              </a:pPr>
              <a:r>
                <a:rPr lang="en-US" sz="1400" b="0" dirty="0">
                  <a:solidFill>
                    <a:schemeClr val="tx1">
                      <a:lumMod val="75000"/>
                      <a:lumOff val="25000"/>
                    </a:schemeClr>
                  </a:solidFill>
                  <a:latin typeface="Calibri" pitchFamily="34" charset="0"/>
                  <a:cs typeface="Calibri" pitchFamily="34" charset="0"/>
                </a:rPr>
                <a:t>Project colleagues</a:t>
              </a:r>
            </a:p>
            <a:p>
              <a:pPr marL="109538" indent="-109538" eaLnBrk="0" hangingPunct="0">
                <a:lnSpc>
                  <a:spcPct val="150000"/>
                </a:lnSpc>
                <a:buClr>
                  <a:srgbClr val="24882E"/>
                </a:buClr>
                <a:buFont typeface="Wingdings" pitchFamily="2" charset="2"/>
                <a:buChar char="ü"/>
              </a:pPr>
              <a:r>
                <a:rPr lang="en-US" sz="1400" b="0" dirty="0">
                  <a:solidFill>
                    <a:schemeClr val="tx1">
                      <a:lumMod val="75000"/>
                      <a:lumOff val="25000"/>
                    </a:schemeClr>
                  </a:solidFill>
                  <a:latin typeface="Calibri" pitchFamily="34" charset="0"/>
                  <a:cs typeface="Calibri" pitchFamily="34" charset="0"/>
                </a:rPr>
                <a:t>One or two general colleagues</a:t>
              </a:r>
            </a:p>
            <a:p>
              <a:pPr marL="109538" indent="-109538" eaLnBrk="0" hangingPunct="0">
                <a:lnSpc>
                  <a:spcPct val="150000"/>
                </a:lnSpc>
                <a:buClr>
                  <a:srgbClr val="24882E"/>
                </a:buClr>
                <a:buFont typeface="Wingdings" pitchFamily="2" charset="2"/>
                <a:buChar char="ü"/>
              </a:pPr>
              <a:endParaRPr lang="en-US" sz="1400" b="0" dirty="0">
                <a:solidFill>
                  <a:schemeClr val="tx1">
                    <a:lumMod val="75000"/>
                    <a:lumOff val="25000"/>
                  </a:schemeClr>
                </a:solidFill>
                <a:latin typeface="Calibri" pitchFamily="34" charset="0"/>
                <a:cs typeface="Calibri" pitchFamily="34" charset="0"/>
              </a:endParaRPr>
            </a:p>
          </p:txBody>
        </p:sp>
        <p:pic>
          <p:nvPicPr>
            <p:cNvPr id="2051" name="Picture 3" descr="C:\Users\268545\Desktop\1345542826_iPhone-iTou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12" y="1426463"/>
              <a:ext cx="1016127" cy="10161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bwMode="auto">
            <a:xfrm>
              <a:off x="1238439" y="904875"/>
              <a:ext cx="0" cy="2251021"/>
            </a:xfrm>
            <a:prstGeom prst="line">
              <a:avLst/>
            </a:prstGeom>
            <a:solidFill>
              <a:schemeClr val="accent1"/>
            </a:solidFill>
            <a:ln w="9525" cap="flat" cmpd="sng" algn="ctr">
              <a:gradFill>
                <a:gsLst>
                  <a:gs pos="0">
                    <a:schemeClr val="accent1">
                      <a:tint val="66000"/>
                      <a:satMod val="160000"/>
                      <a:alpha val="0"/>
                    </a:schemeClr>
                  </a:gs>
                  <a:gs pos="50000">
                    <a:schemeClr val="tx1">
                      <a:lumMod val="50000"/>
                      <a:lumOff val="50000"/>
                    </a:schemeClr>
                  </a:gs>
                  <a:gs pos="100000">
                    <a:schemeClr val="accent1">
                      <a:tint val="23500"/>
                      <a:satMod val="160000"/>
                    </a:schemeClr>
                  </a:gs>
                </a:gsLst>
                <a:lin ang="5400000" scaled="0"/>
              </a:gradFill>
              <a:prstDash val="solid"/>
              <a:round/>
              <a:headEnd type="none" w="med" len="med"/>
              <a:tailEnd type="none" w="med" len="med"/>
            </a:ln>
            <a:effectLst/>
          </p:spPr>
        </p:cxnSp>
        <p:sp>
          <p:nvSpPr>
            <p:cNvPr id="4" name="TextBox 3"/>
            <p:cNvSpPr txBox="1"/>
            <p:nvPr/>
          </p:nvSpPr>
          <p:spPr bwMode="auto">
            <a:xfrm>
              <a:off x="253874" y="2328167"/>
              <a:ext cx="936475" cy="261610"/>
            </a:xfrm>
            <a:prstGeom prst="rect">
              <a:avLst/>
            </a:prstGeom>
            <a:noFill/>
            <a:ln w="9525">
              <a:noFill/>
              <a:miter lim="800000"/>
              <a:headEnd/>
              <a:tailEnd/>
            </a:ln>
          </p:spPr>
          <p:txBody>
            <a:bodyPr wrap="none" rtlCol="0">
              <a:prstTxWarp prst="textNoShape">
                <a:avLst/>
              </a:prstTxWarp>
              <a:spAutoFit/>
            </a:bodyPr>
            <a:lstStyle/>
            <a:p>
              <a:pPr eaLnBrk="0" hangingPunct="0"/>
              <a:r>
                <a:rPr lang="en-US" sz="1100" b="0" dirty="0" smtClean="0">
                  <a:solidFill>
                    <a:schemeClr val="bg1">
                      <a:lumMod val="50000"/>
                    </a:schemeClr>
                  </a:solidFill>
                  <a:latin typeface="Calibri" pitchFamily="34" charset="0"/>
                  <a:cs typeface="Calibri" pitchFamily="34" charset="0"/>
                </a:rPr>
                <a:t>Closer to you</a:t>
              </a:r>
            </a:p>
          </p:txBody>
        </p:sp>
      </p:grpSp>
      <p:grpSp>
        <p:nvGrpSpPr>
          <p:cNvPr id="20" name="Group 19"/>
          <p:cNvGrpSpPr/>
          <p:nvPr/>
        </p:nvGrpSpPr>
        <p:grpSpPr>
          <a:xfrm>
            <a:off x="4711326" y="2191446"/>
            <a:ext cx="3609977" cy="2208584"/>
            <a:chOff x="47623" y="3277816"/>
            <a:chExt cx="3609977" cy="2208584"/>
          </a:xfrm>
        </p:grpSpPr>
        <p:sp>
          <p:nvSpPr>
            <p:cNvPr id="13" name="TextBox 12"/>
            <p:cNvSpPr txBox="1"/>
            <p:nvPr/>
          </p:nvSpPr>
          <p:spPr bwMode="auto">
            <a:xfrm>
              <a:off x="1344041" y="3277816"/>
              <a:ext cx="2313559" cy="2031325"/>
            </a:xfrm>
            <a:prstGeom prst="rect">
              <a:avLst/>
            </a:prstGeom>
            <a:noFill/>
            <a:ln w="9525">
              <a:noFill/>
              <a:miter lim="800000"/>
              <a:headEnd/>
              <a:tailEnd/>
            </a:ln>
          </p:spPr>
          <p:txBody>
            <a:bodyPr wrap="square" lIns="0" rtlCol="0">
              <a:prstTxWarp prst="textNoShape">
                <a:avLst/>
              </a:prstTxWarp>
              <a:spAutoFit/>
            </a:bodyPr>
            <a:lstStyle/>
            <a:p>
              <a:pPr eaLnBrk="0" hangingPunct="0">
                <a:lnSpc>
                  <a:spcPct val="150000"/>
                </a:lnSpc>
              </a:pPr>
              <a:r>
                <a:rPr lang="en-US" sz="1400" b="0" dirty="0" smtClean="0">
                  <a:solidFill>
                    <a:srgbClr val="24882E"/>
                  </a:solidFill>
                  <a:latin typeface="Calibri" pitchFamily="34" charset="0"/>
                  <a:cs typeface="Calibri" pitchFamily="34" charset="0"/>
                </a:rPr>
                <a:t>Organization Level:</a:t>
              </a:r>
            </a:p>
            <a:p>
              <a:pPr marL="109538" indent="-109538" eaLnBrk="0" hangingPunct="0">
                <a:lnSpc>
                  <a:spcPct val="150000"/>
                </a:lnSpc>
                <a:buClr>
                  <a:srgbClr val="24882E"/>
                </a:buClr>
                <a:buFont typeface="Wingdings" pitchFamily="2" charset="2"/>
                <a:buChar char="ü"/>
              </a:pPr>
              <a:r>
                <a:rPr lang="en-US" sz="1400" b="0" dirty="0" smtClean="0">
                  <a:solidFill>
                    <a:schemeClr val="tx1">
                      <a:lumMod val="75000"/>
                      <a:lumOff val="25000"/>
                    </a:schemeClr>
                  </a:solidFill>
                  <a:latin typeface="Calibri" pitchFamily="34" charset="0"/>
                  <a:cs typeface="Calibri" pitchFamily="34" charset="0"/>
                </a:rPr>
                <a:t>Local Admin</a:t>
              </a:r>
            </a:p>
            <a:p>
              <a:pPr marL="109538" indent="-109538" eaLnBrk="0" hangingPunct="0">
                <a:lnSpc>
                  <a:spcPct val="150000"/>
                </a:lnSpc>
                <a:buClr>
                  <a:srgbClr val="24882E"/>
                </a:buClr>
                <a:buFont typeface="Wingdings" pitchFamily="2" charset="2"/>
                <a:buChar char="ü"/>
              </a:pPr>
              <a:r>
                <a:rPr lang="en-US" sz="1400" b="0" dirty="0" smtClean="0">
                  <a:solidFill>
                    <a:schemeClr val="tx1">
                      <a:lumMod val="75000"/>
                      <a:lumOff val="25000"/>
                    </a:schemeClr>
                  </a:solidFill>
                  <a:latin typeface="Calibri" pitchFamily="34" charset="0"/>
                  <a:cs typeface="Calibri" pitchFamily="34" charset="0"/>
                </a:rPr>
                <a:t>GSD NSS</a:t>
              </a:r>
            </a:p>
            <a:p>
              <a:pPr marL="109538" indent="-109538" eaLnBrk="0" hangingPunct="0">
                <a:lnSpc>
                  <a:spcPct val="150000"/>
                </a:lnSpc>
                <a:buClr>
                  <a:srgbClr val="24882E"/>
                </a:buClr>
                <a:buFont typeface="Wingdings" pitchFamily="2" charset="2"/>
                <a:buChar char="ü"/>
              </a:pPr>
              <a:r>
                <a:rPr lang="en-US" sz="1400" b="0" dirty="0" smtClean="0">
                  <a:solidFill>
                    <a:schemeClr val="tx1">
                      <a:lumMod val="75000"/>
                      <a:lumOff val="25000"/>
                    </a:schemeClr>
                  </a:solidFill>
                  <a:latin typeface="Calibri" pitchFamily="34" charset="0"/>
                  <a:cs typeface="Calibri" pitchFamily="34" charset="0"/>
                </a:rPr>
                <a:t>Transport Helpdesk</a:t>
              </a:r>
            </a:p>
            <a:p>
              <a:pPr marL="109538" indent="-109538" eaLnBrk="0" hangingPunct="0">
                <a:lnSpc>
                  <a:spcPct val="150000"/>
                </a:lnSpc>
                <a:buClr>
                  <a:srgbClr val="24882E"/>
                </a:buClr>
                <a:buFont typeface="Wingdings" pitchFamily="2" charset="2"/>
                <a:buChar char="ü"/>
              </a:pPr>
              <a:r>
                <a:rPr lang="en-US" sz="1400" b="0" dirty="0" smtClean="0">
                  <a:solidFill>
                    <a:schemeClr val="tx1">
                      <a:lumMod val="75000"/>
                      <a:lumOff val="25000"/>
                    </a:schemeClr>
                  </a:solidFill>
                  <a:latin typeface="Calibri" pitchFamily="34" charset="0"/>
                  <a:cs typeface="Calibri" pitchFamily="34" charset="0"/>
                </a:rPr>
                <a:t>Facility Helpdesk</a:t>
              </a:r>
            </a:p>
            <a:p>
              <a:pPr marL="109538" indent="-109538" eaLnBrk="0" hangingPunct="0">
                <a:lnSpc>
                  <a:spcPct val="150000"/>
                </a:lnSpc>
                <a:buClr>
                  <a:srgbClr val="24882E"/>
                </a:buClr>
                <a:buFont typeface="Wingdings" pitchFamily="2" charset="2"/>
                <a:buChar char="ü"/>
              </a:pPr>
              <a:r>
                <a:rPr lang="en-US" sz="1400" b="0" dirty="0" smtClean="0">
                  <a:solidFill>
                    <a:schemeClr val="tx1">
                      <a:lumMod val="75000"/>
                      <a:lumOff val="25000"/>
                    </a:schemeClr>
                  </a:solidFill>
                  <a:latin typeface="Calibri" pitchFamily="34" charset="0"/>
                  <a:cs typeface="Calibri" pitchFamily="34" charset="0"/>
                </a:rPr>
                <a:t>Telephone Operator</a:t>
              </a:r>
            </a:p>
          </p:txBody>
        </p:sp>
        <p:pic>
          <p:nvPicPr>
            <p:cNvPr id="2050" name="Picture 2" descr="C:\Users\268545\Desktop\1345542893_monotone_computer_screen_monitor_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3" y="3712717"/>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bwMode="auto">
            <a:xfrm>
              <a:off x="1238439" y="3383279"/>
              <a:ext cx="0" cy="2103121"/>
            </a:xfrm>
            <a:prstGeom prst="line">
              <a:avLst/>
            </a:prstGeom>
            <a:solidFill>
              <a:schemeClr val="accent1"/>
            </a:solidFill>
            <a:ln w="9525" cap="flat" cmpd="sng" algn="ctr">
              <a:gradFill>
                <a:gsLst>
                  <a:gs pos="0">
                    <a:schemeClr val="accent1">
                      <a:tint val="66000"/>
                      <a:satMod val="160000"/>
                      <a:alpha val="0"/>
                    </a:schemeClr>
                  </a:gs>
                  <a:gs pos="50000">
                    <a:schemeClr val="tx1">
                      <a:lumMod val="50000"/>
                      <a:lumOff val="50000"/>
                    </a:schemeClr>
                  </a:gs>
                  <a:gs pos="100000">
                    <a:schemeClr val="accent1">
                      <a:tint val="23500"/>
                      <a:satMod val="160000"/>
                    </a:schemeClr>
                  </a:gs>
                </a:gsLst>
                <a:lin ang="5400000" scaled="0"/>
              </a:gradFill>
              <a:prstDash val="solid"/>
              <a:round/>
              <a:headEnd type="none" w="med" len="med"/>
              <a:tailEnd type="none" w="med" len="med"/>
            </a:ln>
            <a:effectLst/>
          </p:spPr>
        </p:cxnSp>
        <p:sp>
          <p:nvSpPr>
            <p:cNvPr id="18" name="TextBox 17"/>
            <p:cNvSpPr txBox="1"/>
            <p:nvPr/>
          </p:nvSpPr>
          <p:spPr bwMode="auto">
            <a:xfrm>
              <a:off x="119762" y="4659178"/>
              <a:ext cx="1095172" cy="261610"/>
            </a:xfrm>
            <a:prstGeom prst="rect">
              <a:avLst/>
            </a:prstGeom>
            <a:noFill/>
            <a:ln w="9525">
              <a:noFill/>
              <a:miter lim="800000"/>
              <a:headEnd/>
              <a:tailEnd/>
            </a:ln>
          </p:spPr>
          <p:txBody>
            <a:bodyPr wrap="none" rtlCol="0">
              <a:prstTxWarp prst="textNoShape">
                <a:avLst/>
              </a:prstTxWarp>
              <a:spAutoFit/>
            </a:bodyPr>
            <a:lstStyle/>
            <a:p>
              <a:pPr eaLnBrk="0" hangingPunct="0"/>
              <a:r>
                <a:rPr lang="en-US" sz="1100" b="0" dirty="0" smtClean="0">
                  <a:solidFill>
                    <a:schemeClr val="bg1">
                      <a:lumMod val="50000"/>
                    </a:schemeClr>
                  </a:solidFill>
                  <a:latin typeface="Calibri" pitchFamily="34" charset="0"/>
                  <a:cs typeface="Calibri" pitchFamily="34" charset="0"/>
                </a:rPr>
                <a:t>At your desktop</a:t>
              </a:r>
            </a:p>
          </p:txBody>
        </p:sp>
      </p:grpSp>
      <p:pic>
        <p:nvPicPr>
          <p:cNvPr id="2052" name="Picture 4" descr="C:\Users\268545\Desktop\phon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5059" y="4989449"/>
            <a:ext cx="993901" cy="9939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7"/>
          <p:cNvSpPr txBox="1">
            <a:spLocks noChangeArrowheads="1"/>
          </p:cNvSpPr>
          <p:nvPr/>
        </p:nvSpPr>
        <p:spPr bwMode="auto">
          <a:xfrm>
            <a:off x="454024" y="823009"/>
            <a:ext cx="7585075" cy="369332"/>
          </a:xfrm>
          <a:prstGeom prst="rect">
            <a:avLst/>
          </a:prstGeom>
          <a:noFill/>
          <a:ln w="9525">
            <a:noFill/>
            <a:miter lim="800000"/>
            <a:headEnd/>
            <a:tailEnd/>
          </a:ln>
        </p:spPr>
        <p:txBody>
          <a:bodyPr wrap="square" lIns="0" rIns="0">
            <a:spAutoFit/>
          </a:bodyPr>
          <a:lstStyle/>
          <a:p>
            <a:r>
              <a:rPr lang="en-US" sz="1800" b="0" dirty="0" smtClean="0">
                <a:solidFill>
                  <a:srgbClr val="C00000"/>
                </a:solidFill>
                <a:latin typeface="Calibri" pitchFamily="34" charset="0"/>
                <a:cs typeface="Calibri" pitchFamily="34" charset="0"/>
              </a:rPr>
              <a:t>Important Contact No.s| </a:t>
            </a:r>
            <a:r>
              <a:rPr lang="en-US" sz="1800" b="0" dirty="0" smtClean="0">
                <a:solidFill>
                  <a:schemeClr val="tx1">
                    <a:lumMod val="65000"/>
                    <a:lumOff val="35000"/>
                  </a:schemeClr>
                </a:solidFill>
                <a:latin typeface="Calibri" pitchFamily="34" charset="0"/>
                <a:cs typeface="Calibri" pitchFamily="34" charset="0"/>
              </a:rPr>
              <a:t>Keep them handy. They saves life at times!</a:t>
            </a:r>
            <a:endParaRPr lang="en-US" sz="1800" b="0" dirty="0">
              <a:solidFill>
                <a:schemeClr val="tx1">
                  <a:lumMod val="65000"/>
                  <a:lumOff val="35000"/>
                </a:schemeClr>
              </a:solidFill>
              <a:latin typeface="Calibri" pitchFamily="34" charset="0"/>
              <a:cs typeface="Calibri" pitchFamily="34" charset="0"/>
            </a:endParaRPr>
          </a:p>
        </p:txBody>
      </p:sp>
      <p:sp>
        <p:nvSpPr>
          <p:cNvPr id="19" name="TextBox 18"/>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6</a:t>
            </a:r>
          </a:p>
        </p:txBody>
      </p:sp>
    </p:spTree>
    <p:extLst>
      <p:ext uri="{BB962C8B-B14F-4D97-AF65-F5344CB8AC3E}">
        <p14:creationId xmlns:p14="http://schemas.microsoft.com/office/powerpoint/2010/main" val="722730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025" y="2617678"/>
            <a:ext cx="5014116" cy="589072"/>
          </a:xfrm>
          <a:prstGeom prst="rect">
            <a:avLst/>
          </a:prstGeom>
          <a:noFill/>
        </p:spPr>
        <p:txBody>
          <a:bodyPr wrap="square" rtlCol="0">
            <a:spAutoFit/>
          </a:bodyPr>
          <a:lstStyle/>
          <a:p>
            <a:pPr>
              <a:lnSpc>
                <a:spcPct val="150000"/>
              </a:lnSpc>
            </a:pPr>
            <a:r>
              <a:rPr lang="en-US" dirty="0" smtClean="0">
                <a:solidFill>
                  <a:srgbClr val="FFC000"/>
                </a:solidFill>
                <a:latin typeface="Calibri" pitchFamily="34" charset="0"/>
                <a:cs typeface="Calibri" pitchFamily="34" charset="0"/>
              </a:rPr>
              <a:t>Our </a:t>
            </a:r>
            <a:r>
              <a:rPr lang="en-US" b="1" dirty="0" smtClean="0">
                <a:solidFill>
                  <a:srgbClr val="FFC000"/>
                </a:solidFill>
                <a:latin typeface="Calibri" pitchFamily="34" charset="0"/>
                <a:cs typeface="Calibri" pitchFamily="34" charset="0"/>
              </a:rPr>
              <a:t>Recent Works</a:t>
            </a:r>
            <a:endParaRPr lang="en-US"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631474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smtClean="0"/>
              <a:t>Our </a:t>
            </a:r>
            <a:r>
              <a:rPr lang="en-US" sz="2000" dirty="0"/>
              <a:t>R</a:t>
            </a:r>
            <a:r>
              <a:rPr lang="en-US" sz="2000" dirty="0" smtClean="0"/>
              <a:t>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34</a:t>
            </a:fld>
            <a:endParaRPr lang="en-US" dirty="0"/>
          </a:p>
        </p:txBody>
      </p:sp>
      <p:pic>
        <p:nvPicPr>
          <p:cNvPr id="2" name="Picture 2" descr="D:\Destination\works\c&amp;ds\EXPOSITION\Exposition-JAN2012\EXPOSITION HTML_JAN12\images\kol-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57905"/>
            <a:ext cx="6272805" cy="40852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auto">
          <a:xfrm>
            <a:off x="6560212" y="1371553"/>
            <a:ext cx="2501900" cy="2523768"/>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First Data </a:t>
            </a:r>
            <a:r>
              <a:rPr lang="en-US" sz="1400" dirty="0" smtClean="0">
                <a:solidFill>
                  <a:schemeClr val="bg1">
                    <a:lumMod val="50000"/>
                  </a:schemeClr>
                </a:solidFill>
                <a:latin typeface="Calibri" pitchFamily="34" charset="0"/>
                <a:cs typeface="Calibri" pitchFamily="34" charset="0"/>
              </a:rPr>
              <a:t>MapTrend</a:t>
            </a:r>
          </a:p>
          <a:p>
            <a:endParaRPr lang="en-US" sz="1200" b="0" dirty="0" smtClean="0">
              <a:latin typeface="Calibri" pitchFamily="34" charset="0"/>
              <a:cs typeface="Calibri" pitchFamily="34" charset="0"/>
            </a:endParaRPr>
          </a:p>
          <a:p>
            <a:r>
              <a:rPr lang="en-US" sz="1200" b="0" dirty="0" smtClean="0">
                <a:latin typeface="Calibri" pitchFamily="34" charset="0"/>
                <a:cs typeface="Calibri" pitchFamily="34" charset="0"/>
              </a:rPr>
              <a:t>MapTrend </a:t>
            </a:r>
            <a:r>
              <a:rPr lang="en-US" sz="1200" b="0" dirty="0">
                <a:latin typeface="Calibri" pitchFamily="34" charset="0"/>
                <a:cs typeface="Calibri" pitchFamily="34" charset="0"/>
              </a:rPr>
              <a:t>is a First Data product which provides its users with insightful rich information on geographic and domain specific performance of particular industries or best performance trends over specified time periods, as well as compares their performance with their similar business peer groups.</a:t>
            </a:r>
            <a:r>
              <a:rPr lang="en-US" sz="1200" dirty="0"/>
              <a:t/>
            </a:r>
            <a:br>
              <a:rPr lang="en-US" sz="1200" dirty="0"/>
            </a:br>
            <a:endParaRPr lang="en-US" sz="1200" dirty="0"/>
          </a:p>
          <a:p>
            <a:pPr eaLnBrk="0" hangingPunct="0"/>
            <a:endParaRPr lang="en-US" sz="1200" b="0" dirty="0" smtClean="0">
              <a:latin typeface="Calibri" pitchFamily="34" charset="0"/>
              <a:cs typeface="Calibri" pitchFamily="34" charset="0"/>
            </a:endParaRPr>
          </a:p>
        </p:txBody>
      </p:sp>
    </p:spTree>
    <p:extLst>
      <p:ext uri="{BB962C8B-B14F-4D97-AF65-F5344CB8AC3E}">
        <p14:creationId xmlns:p14="http://schemas.microsoft.com/office/powerpoint/2010/main" val="46583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35</a:t>
            </a:fld>
            <a:endParaRPr lang="en-US" dirty="0"/>
          </a:p>
        </p:txBody>
      </p:sp>
      <p:pic>
        <p:nvPicPr>
          <p:cNvPr id="2050" name="Picture 2" descr="D:\Destination\works\c&amp;ds\EXPOSITION\EXPOSITION_March2012\EXPOSITION HTML_March12\images\hyd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58853"/>
            <a:ext cx="6286500" cy="35355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bwMode="auto">
          <a:xfrm>
            <a:off x="6560212" y="1371553"/>
            <a:ext cx="2501900" cy="2154436"/>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Inspiration MS Surface - Lowes </a:t>
            </a:r>
            <a:endParaRPr lang="en-US" sz="1400" dirty="0" smtClean="0">
              <a:solidFill>
                <a:schemeClr val="bg1">
                  <a:lumMod val="50000"/>
                </a:schemeClr>
              </a:solidFill>
              <a:latin typeface="Calibri" pitchFamily="34" charset="0"/>
              <a:cs typeface="Calibri" pitchFamily="34" charset="0"/>
            </a:endParaRP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r>
              <a:rPr lang="en-US" sz="1200" b="0" dirty="0" smtClean="0">
                <a:latin typeface="Calibri" pitchFamily="34" charset="0"/>
                <a:cs typeface="Calibri" pitchFamily="34" charset="0"/>
              </a:rPr>
              <a:t>This </a:t>
            </a:r>
            <a:r>
              <a:rPr lang="en-US" sz="1200" b="0" dirty="0">
                <a:latin typeface="Calibri" pitchFamily="34" charset="0"/>
                <a:cs typeface="Calibri" pitchFamily="34" charset="0"/>
              </a:rPr>
              <a:t>customer engagement application was designed and proposed for Lowes - a leading chain of home need stores. The proposal was to build an engaging application that allows the users to explore the products and content of Lowes.</a:t>
            </a:r>
            <a:br>
              <a:rPr lang="en-US" sz="1200" b="0" dirty="0">
                <a:latin typeface="Calibri" pitchFamily="34" charset="0"/>
                <a:cs typeface="Calibri" pitchFamily="34" charset="0"/>
              </a:rPr>
            </a:br>
            <a:endParaRPr lang="en-US" sz="1200" b="0" dirty="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spTree>
    <p:extLst>
      <p:ext uri="{BB962C8B-B14F-4D97-AF65-F5344CB8AC3E}">
        <p14:creationId xmlns:p14="http://schemas.microsoft.com/office/powerpoint/2010/main" val="236784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36</a:t>
            </a:fld>
            <a:endParaRPr lang="en-US" dirty="0"/>
          </a:p>
        </p:txBody>
      </p:sp>
      <p:sp>
        <p:nvSpPr>
          <p:cNvPr id="12" name="TextBox 11"/>
          <p:cNvSpPr txBox="1"/>
          <p:nvPr/>
        </p:nvSpPr>
        <p:spPr bwMode="auto">
          <a:xfrm>
            <a:off x="6560212" y="1371553"/>
            <a:ext cx="2501900" cy="3077766"/>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Al </a:t>
            </a:r>
            <a:r>
              <a:rPr lang="en-US" sz="1400" dirty="0" smtClean="0">
                <a:solidFill>
                  <a:schemeClr val="bg1">
                    <a:lumMod val="50000"/>
                  </a:schemeClr>
                </a:solidFill>
                <a:latin typeface="Calibri" pitchFamily="34" charset="0"/>
                <a:cs typeface="Calibri" pitchFamily="34" charset="0"/>
              </a:rPr>
              <a:t>Hilal Bank </a:t>
            </a:r>
            <a:endParaRPr lang="en-US" sz="1400" dirty="0" smtClean="0">
              <a:solidFill>
                <a:schemeClr val="bg1">
                  <a:lumMod val="50000"/>
                </a:schemeClr>
              </a:solidFill>
              <a:latin typeface="Calibri" pitchFamily="34" charset="0"/>
              <a:cs typeface="Calibri" pitchFamily="34" charset="0"/>
            </a:endParaRP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smtClean="0">
                <a:latin typeface="Calibri" pitchFamily="34" charset="0"/>
                <a:cs typeface="Calibri" pitchFamily="34" charset="0"/>
              </a:rPr>
              <a:t>Al </a:t>
            </a:r>
            <a:r>
              <a:rPr lang="en-US" sz="1200" b="0" dirty="0">
                <a:latin typeface="Calibri" pitchFamily="34" charset="0"/>
                <a:cs typeface="Calibri" pitchFamily="34" charset="0"/>
              </a:rPr>
              <a:t>Hilal is a new generation Islamic bank which plans to launch this bank wide loyalty program application that provides the ability to recognize and reward customers, based on their relationship with the bank. The bank aims to make this loyalty program a differentiator in the market place and compete with the competition.</a:t>
            </a:r>
          </a:p>
          <a:p>
            <a:pPr eaLnBrk="0" hangingPunct="0"/>
            <a:endParaRPr lang="en-US" sz="1200" b="0" dirty="0">
              <a:latin typeface="Calibri" pitchFamily="34" charset="0"/>
              <a:cs typeface="Calibri" pitchFamily="34" charset="0"/>
            </a:endParaRPr>
          </a:p>
          <a:p>
            <a:pPr eaLnBrk="0" hangingPunct="0"/>
            <a:endParaRPr lang="en-US" sz="1200" b="0" dirty="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pic>
        <p:nvPicPr>
          <p:cNvPr id="3074" name="Picture 2" descr="\\ctsingtpsfnb\C&amp;DS\Amit\Debarshi\exp\EXPOSITION_MAY2012\images\hyd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57117"/>
            <a:ext cx="6286500" cy="353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37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6292" y="1362075"/>
            <a:ext cx="6081034" cy="41194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bwMode="auto">
          <a:xfrm>
            <a:off x="6560212" y="1371553"/>
            <a:ext cx="2501900" cy="3447098"/>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smtClean="0">
                <a:solidFill>
                  <a:schemeClr val="bg1">
                    <a:lumMod val="50000"/>
                  </a:schemeClr>
                </a:solidFill>
                <a:latin typeface="Calibri" pitchFamily="34" charset="0"/>
                <a:cs typeface="Calibri" pitchFamily="34" charset="0"/>
              </a:rPr>
              <a:t>Interactive Excellence - Amex</a:t>
            </a:r>
            <a:r>
              <a:rPr lang="en-US" sz="1400" dirty="0" smtClean="0">
                <a:solidFill>
                  <a:srgbClr val="FF5050"/>
                </a:solidFill>
                <a:latin typeface="Calibri" pitchFamily="34" charset="0"/>
                <a:cs typeface="Calibri" pitchFamily="34" charset="0"/>
              </a:rPr>
              <a:t/>
            </a:r>
            <a:br>
              <a:rPr lang="en-US" sz="1400" dirty="0" smtClean="0">
                <a:solidFill>
                  <a:srgbClr val="FF5050"/>
                </a:solidFill>
                <a:latin typeface="Calibri" pitchFamily="34" charset="0"/>
                <a:cs typeface="Calibri" pitchFamily="34" charset="0"/>
              </a:rPr>
            </a:br>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smtClean="0">
                <a:latin typeface="Calibri" pitchFamily="34" charset="0"/>
                <a:cs typeface="Calibri" pitchFamily="34" charset="0"/>
              </a:rPr>
              <a:t>iExcellence </a:t>
            </a:r>
            <a:r>
              <a:rPr lang="en-US" sz="1200" b="0" dirty="0">
                <a:latin typeface="Calibri" pitchFamily="34" charset="0"/>
                <a:cs typeface="Calibri" pitchFamily="34" charset="0"/>
              </a:rPr>
              <a:t>is an internal tool that helps to review interactive projects to ensure they follow the Interactive Guidelines (iGuide). Any new project that gets started in Amex based on the complexity and duration they will be governed by this tool. Business managers/ Project Mangers will key in the new project details in this tool providing details on projects estimates, channels supported, costing, deadlines, etc..</a:t>
            </a:r>
          </a:p>
          <a:p>
            <a:pPr eaLnBrk="0" hangingPunct="0"/>
            <a:endParaRPr lang="en-US" sz="1200" b="0" dirty="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sp>
        <p:nvSpPr>
          <p:cNvPr id="13" name="Title 5"/>
          <p:cNvSpPr>
            <a:spLocks noGrp="1"/>
          </p:cNvSpPr>
          <p:nvPr>
            <p:ph type="title"/>
          </p:nvPr>
        </p:nvSpPr>
        <p:spPr>
          <a:xfrm>
            <a:off x="431800" y="406400"/>
            <a:ext cx="5486400" cy="495300"/>
          </a:xfrm>
        </p:spPr>
        <p:txBody>
          <a:bodyPr lIns="0" rIns="0"/>
          <a:lstStyle/>
          <a:p>
            <a:r>
              <a:rPr lang="en-US" sz="2000" dirty="0"/>
              <a:t>Our Recent </a:t>
            </a:r>
            <a:r>
              <a:rPr lang="en-US" sz="2000" dirty="0" smtClean="0"/>
              <a:t>Works</a:t>
            </a:r>
            <a:endParaRPr lang="en-US" sz="2000" dirty="0"/>
          </a:p>
        </p:txBody>
      </p:sp>
    </p:spTree>
    <p:extLst>
      <p:ext uri="{BB962C8B-B14F-4D97-AF65-F5344CB8AC3E}">
        <p14:creationId xmlns:p14="http://schemas.microsoft.com/office/powerpoint/2010/main" val="311561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38</a:t>
            </a:fld>
            <a:endParaRPr lang="en-US" dirty="0"/>
          </a:p>
        </p:txBody>
      </p:sp>
      <p:sp>
        <p:nvSpPr>
          <p:cNvPr id="12" name="TextBox 11"/>
          <p:cNvSpPr txBox="1"/>
          <p:nvPr/>
        </p:nvSpPr>
        <p:spPr bwMode="auto">
          <a:xfrm>
            <a:off x="6560212" y="1371553"/>
            <a:ext cx="2501900" cy="4216539"/>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Pension Gap Simulator - Delta </a:t>
            </a:r>
            <a:r>
              <a:rPr lang="en-US" sz="1400" dirty="0" smtClean="0">
                <a:solidFill>
                  <a:schemeClr val="bg1">
                    <a:lumMod val="50000"/>
                  </a:schemeClr>
                </a:solidFill>
                <a:latin typeface="Calibri" pitchFamily="34" charset="0"/>
                <a:cs typeface="Calibri" pitchFamily="34" charset="0"/>
              </a:rPr>
              <a:t>Lloyd Life</a:t>
            </a:r>
            <a:endParaRPr lang="en-US" sz="1400" dirty="0" smtClean="0">
              <a:solidFill>
                <a:schemeClr val="bg1">
                  <a:lumMod val="50000"/>
                </a:schemeClr>
              </a:solidFill>
              <a:latin typeface="Calibri" pitchFamily="34" charset="0"/>
              <a:cs typeface="Calibri" pitchFamily="34" charset="0"/>
            </a:endParaRP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smtClean="0">
                <a:latin typeface="Calibri" pitchFamily="34" charset="0"/>
                <a:cs typeface="Calibri" pitchFamily="34" charset="0"/>
              </a:rPr>
              <a:t>Pension </a:t>
            </a:r>
            <a:r>
              <a:rPr lang="en-US" sz="1200" b="0" dirty="0">
                <a:latin typeface="Calibri" pitchFamily="34" charset="0"/>
                <a:cs typeface="Calibri" pitchFamily="34" charset="0"/>
              </a:rPr>
              <a:t>Gap Simulator is a tool to be used by the public &amp; brokers in Belgium to know their financial needs at the time of their pension to enjoy a comfortable retirement. The application supports various platforms - Flex, Smartphone and </a:t>
            </a:r>
            <a:r>
              <a:rPr lang="en-US" sz="1200" b="0" dirty="0" err="1">
                <a:latin typeface="Calibri" pitchFamily="34" charset="0"/>
                <a:cs typeface="Calibri" pitchFamily="34" charset="0"/>
              </a:rPr>
              <a:t>iPad</a:t>
            </a:r>
            <a:r>
              <a:rPr lang="en-US" sz="1200" b="0" dirty="0">
                <a:latin typeface="Calibri" pitchFamily="34" charset="0"/>
                <a:cs typeface="Calibri" pitchFamily="34" charset="0"/>
              </a:rPr>
              <a:t>. This tool is very unique on the Belgian market. And the animated character, called Fred, is very helpful for moving from one step of the simulation to another one within the application. </a:t>
            </a:r>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hlinkClick r:id="rId2"/>
            </a:endParaRPr>
          </a:p>
          <a:p>
            <a:pPr eaLnBrk="0" hangingPunct="0"/>
            <a:r>
              <a:rPr lang="en-US" sz="1200" b="0" dirty="0" smtClean="0">
                <a:latin typeface="Calibri" pitchFamily="34" charset="0"/>
                <a:cs typeface="Calibri" pitchFamily="34" charset="0"/>
                <a:hlinkClick r:id="rId2"/>
              </a:rPr>
              <a:t>http</a:t>
            </a:r>
            <a:r>
              <a:rPr lang="en-US" sz="1200" b="0" dirty="0">
                <a:latin typeface="Calibri" pitchFamily="34" charset="0"/>
                <a:cs typeface="Calibri" pitchFamily="34" charset="0"/>
                <a:hlinkClick r:id="rId2"/>
              </a:rPr>
              <a:t>://www.pensiometre.be/ </a:t>
            </a:r>
            <a:endParaRPr lang="en-US" sz="1200" b="0" dirty="0">
              <a:latin typeface="Calibri" pitchFamily="34" charset="0"/>
              <a:cs typeface="Calibri" pitchFamily="34" charset="0"/>
            </a:endParaRPr>
          </a:p>
          <a:p>
            <a:pPr eaLnBrk="0" hangingPunct="0"/>
            <a:endParaRPr lang="en-US" sz="1200" b="0" dirty="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pic>
        <p:nvPicPr>
          <p:cNvPr id="9218" name="Picture 2" descr="\\ctsingtpsfnb\c&amp;ds\Amit\Debarshi\exp\EXPOSITION_JUN2012\images\kol-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1357905"/>
            <a:ext cx="6040282" cy="402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96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1</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0" name="Slide Number Placeholder 9"/>
          <p:cNvSpPr>
            <a:spLocks noGrp="1"/>
          </p:cNvSpPr>
          <p:nvPr>
            <p:ph type="sldNum" sz="quarter" idx="4"/>
          </p:nvPr>
        </p:nvSpPr>
        <p:spPr/>
        <p:txBody>
          <a:bodyPr/>
          <a:lstStyle/>
          <a:p>
            <a:pPr>
              <a:defRPr/>
            </a:pPr>
            <a:fld id="{0B29B4DF-0B59-411B-BCF2-5B7E7B65BA1C}" type="slidenum">
              <a:rPr lang="en-US" smtClean="0"/>
              <a:pPr>
                <a:defRPr/>
              </a:pPr>
              <a:t>3</a:t>
            </a:fld>
            <a:endParaRPr lang="en-US" dirty="0"/>
          </a:p>
        </p:txBody>
      </p:sp>
      <p:sp>
        <p:nvSpPr>
          <p:cNvPr id="11" name="Text Placeholder 62"/>
          <p:cNvSpPr txBox="1">
            <a:spLocks/>
          </p:cNvSpPr>
          <p:nvPr/>
        </p:nvSpPr>
        <p:spPr>
          <a:xfrm>
            <a:off x="6100354" y="1074738"/>
            <a:ext cx="2600734" cy="5067300"/>
          </a:xfrm>
          <a:prstGeom prst="rect">
            <a:avLst/>
          </a:prstGeom>
        </p:spPr>
        <p:txBody>
          <a:bodyPr/>
          <a:lstStyle/>
          <a:p>
            <a:pPr marL="228600" marR="0" lvl="0" indent="-228600" algn="l" defTabSz="914400" rtl="0" eaLnBrk="1" fontAlgn="base" latinLnBrk="0" hangingPunct="1">
              <a:lnSpc>
                <a:spcPct val="100000"/>
              </a:lnSpc>
              <a:spcBef>
                <a:spcPts val="600"/>
              </a:spcBef>
              <a:spcAft>
                <a:spcPts val="600"/>
              </a:spcAft>
              <a:buClr>
                <a:schemeClr val="tx1">
                  <a:lumMod val="50000"/>
                  <a:lumOff val="50000"/>
                </a:schemeClr>
              </a:buClr>
              <a:buSzPct val="100000"/>
              <a:buFont typeface="Wingdings"/>
              <a:buChar char="§"/>
              <a:tabLst>
                <a:tab pos="1022350" algn="l"/>
              </a:tabLst>
              <a:defRPr/>
            </a:pPr>
            <a:r>
              <a:rPr kumimoji="0" lang="en-US" sz="1200" b="1"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t>Consultants (</a:t>
            </a:r>
            <a:r>
              <a:rPr lang="en-US" sz="1200" kern="0" dirty="0" smtClean="0">
                <a:solidFill>
                  <a:schemeClr val="tx1">
                    <a:lumMod val="85000"/>
                    <a:lumOff val="15000"/>
                  </a:schemeClr>
                </a:solidFill>
                <a:latin typeface="Calibri"/>
                <a:ea typeface="ＭＳ Ｐゴシック"/>
                <a:cs typeface="Calibri"/>
              </a:rPr>
              <a:t>15</a:t>
            </a:r>
            <a:r>
              <a:rPr kumimoji="0" lang="en-US" sz="1200" b="1"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t>0+)</a:t>
            </a:r>
            <a:br>
              <a:rPr kumimoji="0" lang="en-US" sz="1200" b="1"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t>Digital Strategists</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t>UX Analysts (Domain/Technology)</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t>Information Architects</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t>Digital Analytics &amp; Marketing Experts</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br>
            <a:r>
              <a:rPr lang="en-US" sz="1200" b="0" kern="0" dirty="0" smtClean="0">
                <a:solidFill>
                  <a:schemeClr val="tx1">
                    <a:lumMod val="85000"/>
                    <a:lumOff val="15000"/>
                  </a:schemeClr>
                </a:solidFill>
                <a:latin typeface="Calibri"/>
                <a:ea typeface="ＭＳ Ｐゴシック"/>
                <a:cs typeface="Calibri"/>
              </a:rPr>
              <a:t>Creative Directors</a:t>
            </a: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t>Social Media Experts </a:t>
            </a:r>
          </a:p>
          <a:p>
            <a:pPr marL="228600" marR="0" lvl="0" indent="-228600" algn="l" defTabSz="914400" rtl="0" eaLnBrk="1" fontAlgn="base" latinLnBrk="0" hangingPunct="1">
              <a:lnSpc>
                <a:spcPct val="100000"/>
              </a:lnSpc>
              <a:spcBef>
                <a:spcPts val="600"/>
              </a:spcBef>
              <a:spcAft>
                <a:spcPts val="600"/>
              </a:spcAft>
              <a:buClr>
                <a:schemeClr val="tx1">
                  <a:lumMod val="50000"/>
                  <a:lumOff val="50000"/>
                </a:schemeClr>
              </a:buClr>
              <a:buSzPct val="100000"/>
              <a:buFont typeface="Wingdings"/>
              <a:buChar char="§"/>
              <a:tabLst>
                <a:tab pos="1022350" algn="l"/>
              </a:tabLst>
              <a:defRPr/>
            </a:pPr>
            <a:r>
              <a:rPr kumimoji="0" lang="en-US" sz="1200" b="1" i="0" u="none" strike="noStrike" kern="0" cap="none" spc="0" normalizeH="0" baseline="0" noProof="0" dirty="0" smtClean="0">
                <a:ln>
                  <a:noFill/>
                </a:ln>
                <a:solidFill>
                  <a:schemeClr val="tx1">
                    <a:lumMod val="85000"/>
                    <a:lumOff val="15000"/>
                  </a:schemeClr>
                </a:solidFill>
                <a:effectLst/>
                <a:uLnTx/>
                <a:uFillTx/>
                <a:latin typeface="Calibri"/>
                <a:ea typeface="ＭＳ Ｐゴシック"/>
                <a:cs typeface="Calibri"/>
              </a:rPr>
              <a:t>Designers (300+)</a:t>
            </a:r>
            <a:r>
              <a:rPr kumimoji="0" lang="en-US" sz="1200" b="1"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
            </a:r>
            <a:br>
              <a:rPr kumimoji="0" lang="en-US" sz="1200" b="1"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Interaction Designers</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Mobile Designers</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Visual Designers </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Flash Designers</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Production </a:t>
            </a:r>
            <a:r>
              <a:rPr lang="en-US" sz="1200" b="0" kern="0" dirty="0" smtClean="0">
                <a:solidFill>
                  <a:schemeClr val="tx1">
                    <a:lumMod val="85000"/>
                    <a:lumOff val="15000"/>
                  </a:schemeClr>
                </a:solidFill>
                <a:latin typeface="Calibri" pitchFamily="34" charset="0"/>
                <a:ea typeface="ＭＳ Ｐゴシック" charset="-128"/>
                <a:cs typeface="Calibri" pitchFamily="34" charset="0"/>
              </a:rPr>
              <a:t>Singers</a:t>
            </a: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Print design specialists</a:t>
            </a:r>
          </a:p>
          <a:p>
            <a:pPr marL="225425" marR="0" lvl="0" indent="-225425" algn="l" defTabSz="914400" rtl="0" eaLnBrk="1" fontAlgn="base" latinLnBrk="0" hangingPunct="1">
              <a:lnSpc>
                <a:spcPct val="100000"/>
              </a:lnSpc>
              <a:spcBef>
                <a:spcPts val="600"/>
              </a:spcBef>
              <a:spcAft>
                <a:spcPts val="600"/>
              </a:spcAft>
              <a:buClr>
                <a:schemeClr val="tx1">
                  <a:lumMod val="50000"/>
                  <a:lumOff val="50000"/>
                </a:schemeClr>
              </a:buClr>
              <a:buSzTx/>
              <a:buFont typeface="Wingdings" pitchFamily="2" charset="2"/>
              <a:buChar char="§"/>
              <a:tabLst>
                <a:tab pos="1022350" algn="l"/>
              </a:tabLst>
              <a:defRPr/>
            </a:pPr>
            <a:r>
              <a:rPr kumimoji="0" lang="en-US" sz="1200" b="1"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UI Developers (850+)</a:t>
            </a:r>
            <a:br>
              <a:rPr kumimoji="0" lang="en-US" sz="1200" b="1"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Web Developers</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Flex Programmers </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Flash/Scripting Programmers</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RIA Technology architects</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Accessibility experts</a:t>
            </a:r>
            <a:endParaRPr kumimoji="0" lang="en-US" sz="1200" b="1"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endParaRPr>
          </a:p>
          <a:p>
            <a:pPr marL="225425" marR="0" lvl="0" indent="-225425" algn="l" defTabSz="914400" rtl="0" eaLnBrk="1" fontAlgn="base" latinLnBrk="0" hangingPunct="1">
              <a:lnSpc>
                <a:spcPct val="100000"/>
              </a:lnSpc>
              <a:spcBef>
                <a:spcPts val="600"/>
              </a:spcBef>
              <a:spcAft>
                <a:spcPts val="600"/>
              </a:spcAft>
              <a:buClr>
                <a:schemeClr val="tx1">
                  <a:lumMod val="50000"/>
                  <a:lumOff val="50000"/>
                </a:schemeClr>
              </a:buClr>
              <a:buSzTx/>
              <a:buFont typeface="Wingdings" pitchFamily="2" charset="2"/>
              <a:buChar char="§"/>
              <a:tabLst>
                <a:tab pos="1022350" algn="l"/>
              </a:tabLst>
              <a:defRPr/>
            </a:pPr>
            <a:r>
              <a:rPr kumimoji="0" lang="en-US" sz="1200" b="1"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Analytics  &amp; Marketing (100+)</a:t>
            </a:r>
            <a:br>
              <a:rPr kumimoji="0" lang="en-US" sz="1200" b="1"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Analytics Tools</a:t>
            </a:r>
            <a:r>
              <a:rPr kumimoji="0" lang="en-US" sz="1200" b="0" i="0" u="none" strike="noStrike" kern="0" cap="none" spc="0" normalizeH="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 Experts</a:t>
            </a: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lang="en-US" sz="1200" b="0" kern="0" dirty="0" smtClean="0">
                <a:solidFill>
                  <a:schemeClr val="tx1">
                    <a:lumMod val="85000"/>
                    <a:lumOff val="15000"/>
                  </a:schemeClr>
                </a:solidFill>
                <a:latin typeface="Calibri" pitchFamily="34" charset="0"/>
                <a:ea typeface="ＭＳ Ｐゴシック" charset="-128"/>
                <a:cs typeface="Calibri" pitchFamily="34" charset="0"/>
              </a:rPr>
              <a:t>Reporting &amp; Insights Experts</a:t>
            </a: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
            </a:r>
            <a:b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br>
            <a:r>
              <a:rPr kumimoji="0" lang="en-US" sz="1200" b="0" i="0" u="none" strike="noStrike" kern="0" cap="none" spc="0" normalizeH="0" baseline="0" noProof="0" dirty="0" smtClean="0">
                <a:ln>
                  <a:noFill/>
                </a:ln>
                <a:solidFill>
                  <a:schemeClr val="tx1">
                    <a:lumMod val="85000"/>
                    <a:lumOff val="15000"/>
                  </a:schemeClr>
                </a:solidFill>
                <a:effectLst/>
                <a:uLnTx/>
                <a:uFillTx/>
                <a:latin typeface="Calibri" pitchFamily="34" charset="0"/>
                <a:ea typeface="ＭＳ Ｐゴシック" charset="-128"/>
                <a:cs typeface="Calibri" pitchFamily="34" charset="0"/>
              </a:rPr>
              <a:t>SEO/SEM Experts</a:t>
            </a:r>
          </a:p>
        </p:txBody>
      </p:sp>
      <p:sp>
        <p:nvSpPr>
          <p:cNvPr id="12" name="TextBox 11"/>
          <p:cNvSpPr txBox="1"/>
          <p:nvPr/>
        </p:nvSpPr>
        <p:spPr>
          <a:xfrm>
            <a:off x="473075" y="3418215"/>
            <a:ext cx="5458327" cy="3170099"/>
          </a:xfrm>
          <a:prstGeom prst="rect">
            <a:avLst/>
          </a:prstGeom>
          <a:noFill/>
          <a:ln>
            <a:noFill/>
          </a:ln>
        </p:spPr>
        <p:txBody>
          <a:bodyPr wrap="square" rtlCol="0">
            <a:spAutoFit/>
          </a:bodyPr>
          <a:lstStyle/>
          <a:p>
            <a:pPr>
              <a:lnSpc>
                <a:spcPct val="150000"/>
              </a:lnSpc>
              <a:buClr>
                <a:schemeClr val="tx1">
                  <a:lumMod val="50000"/>
                  <a:lumOff val="50000"/>
                </a:schemeClr>
              </a:buClr>
            </a:pPr>
            <a:r>
              <a:rPr lang="en-US" sz="1600" dirty="0" smtClean="0">
                <a:latin typeface="Calibri" pitchFamily="34" charset="0"/>
                <a:cs typeface="Calibri" pitchFamily="34" charset="0"/>
              </a:rPr>
              <a:t>Key Differentiators</a:t>
            </a:r>
          </a:p>
          <a:p>
            <a:pPr marL="228600" indent="-228600">
              <a:buClr>
                <a:schemeClr val="tx1">
                  <a:lumMod val="50000"/>
                  <a:lumOff val="50000"/>
                </a:schemeClr>
              </a:buClr>
              <a:buFont typeface="Wingdings" pitchFamily="2" charset="2"/>
              <a:buChar char="§"/>
            </a:pPr>
            <a:r>
              <a:rPr lang="en-US" sz="1600" b="0" dirty="0" smtClean="0">
                <a:solidFill>
                  <a:schemeClr val="tx1">
                    <a:lumMod val="85000"/>
                    <a:lumOff val="15000"/>
                  </a:schemeClr>
                </a:solidFill>
                <a:latin typeface="Calibri" pitchFamily="34" charset="0"/>
                <a:cs typeface="Calibri" pitchFamily="34" charset="0"/>
              </a:rPr>
              <a:t>One-stop-shop for integrated UX </a:t>
            </a:r>
            <a:r>
              <a:rPr lang="en-US" sz="1600" dirty="0" smtClean="0">
                <a:solidFill>
                  <a:schemeClr val="tx1">
                    <a:lumMod val="85000"/>
                    <a:lumOff val="15000"/>
                  </a:schemeClr>
                </a:solidFill>
                <a:latin typeface="Calibri" pitchFamily="34" charset="0"/>
                <a:cs typeface="Calibri" pitchFamily="34" charset="0"/>
              </a:rPr>
              <a:t>Design</a:t>
            </a:r>
            <a:r>
              <a:rPr lang="en-US" sz="1600" b="0" dirty="0" smtClean="0">
                <a:solidFill>
                  <a:schemeClr val="tx1">
                    <a:lumMod val="85000"/>
                    <a:lumOff val="15000"/>
                  </a:schemeClr>
                </a:solidFill>
                <a:latin typeface="Calibri" pitchFamily="34" charset="0"/>
                <a:cs typeface="Calibri" pitchFamily="34" charset="0"/>
              </a:rPr>
              <a:t>,  </a:t>
            </a:r>
            <a:r>
              <a:rPr lang="en-US" sz="1600" dirty="0" smtClean="0">
                <a:solidFill>
                  <a:schemeClr val="tx1">
                    <a:lumMod val="85000"/>
                    <a:lumOff val="15000"/>
                  </a:schemeClr>
                </a:solidFill>
                <a:latin typeface="Calibri" pitchFamily="34" charset="0"/>
                <a:cs typeface="Calibri" pitchFamily="34" charset="0"/>
              </a:rPr>
              <a:t>Development</a:t>
            </a:r>
            <a:r>
              <a:rPr lang="en-US" sz="1600" b="0" dirty="0" smtClean="0">
                <a:solidFill>
                  <a:schemeClr val="tx1">
                    <a:lumMod val="85000"/>
                    <a:lumOff val="15000"/>
                  </a:schemeClr>
                </a:solidFill>
                <a:latin typeface="Calibri" pitchFamily="34" charset="0"/>
                <a:cs typeface="Calibri" pitchFamily="34" charset="0"/>
              </a:rPr>
              <a:t> and </a:t>
            </a:r>
            <a:r>
              <a:rPr lang="en-US" sz="1600" dirty="0" smtClean="0">
                <a:solidFill>
                  <a:schemeClr val="tx1">
                    <a:lumMod val="85000"/>
                    <a:lumOff val="15000"/>
                  </a:schemeClr>
                </a:solidFill>
                <a:latin typeface="Calibri" pitchFamily="34" charset="0"/>
                <a:cs typeface="Calibri" pitchFamily="34" charset="0"/>
              </a:rPr>
              <a:t>Measurement</a:t>
            </a:r>
            <a:r>
              <a:rPr lang="en-US" sz="1600" b="0" dirty="0" smtClean="0">
                <a:solidFill>
                  <a:schemeClr val="tx1">
                    <a:lumMod val="85000"/>
                    <a:lumOff val="15000"/>
                  </a:schemeClr>
                </a:solidFill>
                <a:latin typeface="Calibri" pitchFamily="34" charset="0"/>
                <a:cs typeface="Calibri" pitchFamily="34" charset="0"/>
              </a:rPr>
              <a:t> services </a:t>
            </a:r>
          </a:p>
          <a:p>
            <a:pPr marL="228600" indent="-228600">
              <a:buClr>
                <a:schemeClr val="tx1">
                  <a:lumMod val="50000"/>
                  <a:lumOff val="50000"/>
                </a:schemeClr>
              </a:buClr>
              <a:buFont typeface="Wingdings" pitchFamily="2" charset="2"/>
              <a:buChar char="§"/>
            </a:pPr>
            <a:r>
              <a:rPr lang="en-US" sz="1600" b="0" dirty="0" smtClean="0">
                <a:solidFill>
                  <a:schemeClr val="tx1">
                    <a:lumMod val="85000"/>
                    <a:lumOff val="15000"/>
                  </a:schemeClr>
                </a:solidFill>
                <a:latin typeface="Calibri" pitchFamily="34" charset="0"/>
                <a:cs typeface="Calibri" pitchFamily="34" charset="0"/>
              </a:rPr>
              <a:t>Experience across front-end technologies</a:t>
            </a:r>
          </a:p>
          <a:p>
            <a:pPr marL="228600" indent="-228600">
              <a:buClr>
                <a:schemeClr val="tx1">
                  <a:lumMod val="50000"/>
                  <a:lumOff val="50000"/>
                </a:schemeClr>
              </a:buClr>
              <a:buFont typeface="Wingdings" pitchFamily="2" charset="2"/>
              <a:buChar char="§"/>
            </a:pPr>
            <a:r>
              <a:rPr lang="en-US" sz="1600" b="0" dirty="0" smtClean="0">
                <a:solidFill>
                  <a:schemeClr val="tx1">
                    <a:lumMod val="85000"/>
                    <a:lumOff val="15000"/>
                  </a:schemeClr>
                </a:solidFill>
                <a:latin typeface="Calibri" pitchFamily="34" charset="0"/>
                <a:cs typeface="Calibri" pitchFamily="34" charset="0"/>
              </a:rPr>
              <a:t>Leverage design experience and best practices from different domains</a:t>
            </a:r>
          </a:p>
          <a:p>
            <a:pPr marL="228600" indent="-228600">
              <a:buClr>
                <a:schemeClr val="tx1">
                  <a:lumMod val="50000"/>
                  <a:lumOff val="50000"/>
                </a:schemeClr>
              </a:buClr>
              <a:buFont typeface="Wingdings" pitchFamily="2" charset="2"/>
              <a:buChar char="§"/>
            </a:pPr>
            <a:r>
              <a:rPr lang="en-US" sz="1600" b="0" dirty="0" smtClean="0">
                <a:solidFill>
                  <a:schemeClr val="tx1">
                    <a:lumMod val="85000"/>
                    <a:lumOff val="15000"/>
                  </a:schemeClr>
                </a:solidFill>
                <a:latin typeface="Calibri" pitchFamily="34" charset="0"/>
                <a:cs typeface="Calibri" pitchFamily="34" charset="0"/>
              </a:rPr>
              <a:t>Recent works got featured in CBS News, Nominated for Webby Awards</a:t>
            </a:r>
          </a:p>
          <a:p>
            <a:pPr marL="228600" indent="-228600">
              <a:buClr>
                <a:schemeClr val="tx1">
                  <a:lumMod val="50000"/>
                  <a:lumOff val="50000"/>
                </a:schemeClr>
              </a:buClr>
              <a:buFont typeface="Wingdings" pitchFamily="2" charset="2"/>
              <a:buChar char="§"/>
            </a:pPr>
            <a:r>
              <a:rPr lang="en-US" sz="1600" b="0" dirty="0" smtClean="0">
                <a:solidFill>
                  <a:schemeClr val="tx1">
                    <a:lumMod val="85000"/>
                    <a:lumOff val="15000"/>
                  </a:schemeClr>
                </a:solidFill>
                <a:latin typeface="Calibri" pitchFamily="34" charset="0"/>
                <a:cs typeface="Calibri" pitchFamily="34" charset="0"/>
              </a:rPr>
              <a:t>SMEs with over 10 years hands on industry experience </a:t>
            </a:r>
          </a:p>
          <a:p>
            <a:pPr marL="228600" indent="-228600">
              <a:buClr>
                <a:schemeClr val="tx1">
                  <a:lumMod val="50000"/>
                  <a:lumOff val="50000"/>
                </a:schemeClr>
              </a:buClr>
              <a:buFont typeface="Wingdings" pitchFamily="2" charset="2"/>
              <a:buChar char="§"/>
            </a:pPr>
            <a:r>
              <a:rPr lang="en-US" sz="1600" b="0" dirty="0" smtClean="0">
                <a:solidFill>
                  <a:schemeClr val="tx1">
                    <a:lumMod val="85000"/>
                    <a:lumOff val="15000"/>
                  </a:schemeClr>
                </a:solidFill>
                <a:latin typeface="Calibri" pitchFamily="34" charset="0"/>
                <a:cs typeface="Calibri" pitchFamily="34" charset="0"/>
              </a:rPr>
              <a:t>Experienced in seamlessly collaborating in a multi-disciplinary and multi-vendor environment</a:t>
            </a:r>
          </a:p>
          <a:p>
            <a:pPr marL="228600" indent="-228600">
              <a:buClr>
                <a:schemeClr val="tx1">
                  <a:lumMod val="50000"/>
                  <a:lumOff val="50000"/>
                </a:schemeClr>
              </a:buClr>
              <a:buFont typeface="Wingdings" pitchFamily="2" charset="2"/>
              <a:buChar char="§"/>
            </a:pPr>
            <a:r>
              <a:rPr lang="en-US" sz="1600" b="0" dirty="0" smtClean="0">
                <a:solidFill>
                  <a:schemeClr val="tx1">
                    <a:lumMod val="85000"/>
                    <a:lumOff val="15000"/>
                  </a:schemeClr>
                </a:solidFill>
                <a:latin typeface="Calibri" pitchFamily="34" charset="0"/>
                <a:cs typeface="Calibri" pitchFamily="34" charset="0"/>
              </a:rPr>
              <a:t>Industry known “Two-in-the-box” model </a:t>
            </a:r>
          </a:p>
        </p:txBody>
      </p:sp>
      <p:sp>
        <p:nvSpPr>
          <p:cNvPr id="13" name="TextBox 12"/>
          <p:cNvSpPr txBox="1"/>
          <p:nvPr/>
        </p:nvSpPr>
        <p:spPr>
          <a:xfrm>
            <a:off x="473075" y="1140053"/>
            <a:ext cx="5486400" cy="2062103"/>
          </a:xfrm>
          <a:prstGeom prst="rect">
            <a:avLst/>
          </a:prstGeom>
          <a:noFill/>
          <a:ln w="3175">
            <a:noFill/>
            <a:prstDash val="dash"/>
          </a:ln>
        </p:spPr>
        <p:txBody>
          <a:bodyPr wrap="square" rtlCol="0">
            <a:spAutoFit/>
          </a:bodyPr>
          <a:lstStyle/>
          <a:p>
            <a:r>
              <a:rPr lang="en-US" sz="3200" dirty="0" smtClean="0">
                <a:solidFill>
                  <a:schemeClr val="tx1">
                    <a:lumMod val="85000"/>
                    <a:lumOff val="15000"/>
                  </a:schemeClr>
                </a:solidFill>
                <a:latin typeface="Calibri" pitchFamily="34" charset="0"/>
                <a:cs typeface="Calibri" pitchFamily="34" charset="0"/>
              </a:rPr>
              <a:t>1500+ </a:t>
            </a:r>
            <a:r>
              <a:rPr lang="en-US" sz="1600" b="0" dirty="0" smtClean="0">
                <a:solidFill>
                  <a:schemeClr val="tx1">
                    <a:lumMod val="85000"/>
                    <a:lumOff val="15000"/>
                  </a:schemeClr>
                </a:solidFill>
                <a:latin typeface="Calibri" pitchFamily="34" charset="0"/>
                <a:cs typeface="Calibri" pitchFamily="34" charset="0"/>
              </a:rPr>
              <a:t>member strong global talent pool designing world class </a:t>
            </a:r>
            <a:r>
              <a:rPr lang="en-US" sz="1600" dirty="0" smtClean="0">
                <a:solidFill>
                  <a:schemeClr val="tx1">
                    <a:lumMod val="85000"/>
                    <a:lumOff val="15000"/>
                  </a:schemeClr>
                </a:solidFill>
                <a:latin typeface="Calibri" pitchFamily="34" charset="0"/>
                <a:cs typeface="Calibri" pitchFamily="34" charset="0"/>
              </a:rPr>
              <a:t>User Experience </a:t>
            </a:r>
            <a:r>
              <a:rPr lang="en-US" sz="1600" b="0" dirty="0" smtClean="0">
                <a:solidFill>
                  <a:schemeClr val="tx1">
                    <a:lumMod val="85000"/>
                    <a:lumOff val="15000"/>
                  </a:schemeClr>
                </a:solidFill>
                <a:latin typeface="Calibri" pitchFamily="34" charset="0"/>
                <a:cs typeface="Calibri" pitchFamily="34" charset="0"/>
              </a:rPr>
              <a:t>solutions across technology platforms. </a:t>
            </a:r>
          </a:p>
          <a:p>
            <a:endParaRPr lang="en-US" sz="1600" b="0" dirty="0" smtClean="0">
              <a:solidFill>
                <a:schemeClr val="tx1">
                  <a:lumMod val="85000"/>
                  <a:lumOff val="15000"/>
                </a:schemeClr>
              </a:solidFill>
              <a:latin typeface="Calibri" pitchFamily="34" charset="0"/>
              <a:cs typeface="Calibri" pitchFamily="34" charset="0"/>
            </a:endParaRPr>
          </a:p>
          <a:p>
            <a:r>
              <a:rPr lang="en-US" sz="1600" b="0" dirty="0" smtClean="0">
                <a:solidFill>
                  <a:schemeClr val="tx1">
                    <a:lumMod val="85000"/>
                    <a:lumOff val="15000"/>
                  </a:schemeClr>
                </a:solidFill>
                <a:latin typeface="Calibri" pitchFamily="34" charset="0"/>
                <a:cs typeface="Calibri" pitchFamily="34" charset="0"/>
              </a:rPr>
              <a:t>We are one of the largest Design Services groups in the industry, </a:t>
            </a:r>
            <a:r>
              <a:rPr lang="en-US" sz="1600" dirty="0" smtClean="0">
                <a:solidFill>
                  <a:srgbClr val="69AA3C"/>
                </a:solidFill>
                <a:latin typeface="Calibri" pitchFamily="34" charset="0"/>
                <a:cs typeface="Calibri" pitchFamily="34" charset="0"/>
              </a:rPr>
              <a:t>helping our clients create end-to-end value throughout the customer lifecycle and to deliver a Data-driven Multi-screen Digital Experience.</a:t>
            </a:r>
            <a:endParaRPr lang="en-US" sz="2000" dirty="0" smtClean="0">
              <a:solidFill>
                <a:srgbClr val="69AA3C"/>
              </a:solidFill>
              <a:latin typeface="Calibri" pitchFamily="34" charset="0"/>
              <a:cs typeface="Calibri" pitchFamily="34" charset="0"/>
            </a:endParaRPr>
          </a:p>
        </p:txBody>
      </p:sp>
      <p:sp>
        <p:nvSpPr>
          <p:cNvPr id="14" name="Rectangle 13"/>
          <p:cNvSpPr/>
          <p:nvPr/>
        </p:nvSpPr>
        <p:spPr>
          <a:xfrm>
            <a:off x="473075" y="1074738"/>
            <a:ext cx="5509714" cy="2256291"/>
          </a:xfrm>
          <a:prstGeom prst="rect">
            <a:avLst/>
          </a:prstGeom>
          <a:noFill/>
          <a:ln w="12700">
            <a:solidFill>
              <a:srgbClr val="50822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Box 7"/>
          <p:cNvSpPr txBox="1">
            <a:spLocks noChangeArrowheads="1"/>
          </p:cNvSpPr>
          <p:nvPr/>
        </p:nvSpPr>
        <p:spPr bwMode="auto">
          <a:xfrm>
            <a:off x="429640" y="399845"/>
            <a:ext cx="7585075" cy="40011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lvl1pPr eaLnBrk="0" hangingPunct="0">
              <a:defRPr sz="2000" b="0">
                <a:solidFill>
                  <a:srgbClr val="3D96AC"/>
                </a:solidFill>
                <a:latin typeface="Calibri" pitchFamily="34" charset="0"/>
                <a:ea typeface="ＭＳ Ｐゴシック" charset="-128"/>
                <a:cs typeface="Calibri" pitchFamily="34" charset="0"/>
              </a:defRPr>
            </a:lvl1pPr>
            <a:lvl2pPr eaLnBrk="0" hangingPunct="0">
              <a:defRPr sz="2800">
                <a:solidFill>
                  <a:srgbClr val="3D97BB"/>
                </a:solidFill>
                <a:latin typeface="Verdana" pitchFamily="-12" charset="0"/>
                <a:ea typeface="ＭＳ Ｐゴシック" pitchFamily="-12" charset="-128"/>
                <a:cs typeface="ＭＳ Ｐゴシック" pitchFamily="-12" charset="-128"/>
              </a:defRPr>
            </a:lvl2pPr>
            <a:lvl3pPr eaLnBrk="0" hangingPunct="0">
              <a:defRPr sz="2800">
                <a:solidFill>
                  <a:srgbClr val="3D97BB"/>
                </a:solidFill>
                <a:latin typeface="Verdana" pitchFamily="-12" charset="0"/>
                <a:ea typeface="ＭＳ Ｐゴシック" pitchFamily="-12" charset="-128"/>
                <a:cs typeface="ＭＳ Ｐゴシック" pitchFamily="-12" charset="-128"/>
              </a:defRPr>
            </a:lvl3pPr>
            <a:lvl4pPr eaLnBrk="0" hangingPunct="0">
              <a:defRPr sz="2800">
                <a:solidFill>
                  <a:srgbClr val="3D97BB"/>
                </a:solidFill>
                <a:latin typeface="Verdana" pitchFamily="-12" charset="0"/>
                <a:ea typeface="ＭＳ Ｐゴシック" pitchFamily="-12" charset="-128"/>
                <a:cs typeface="ＭＳ Ｐゴシック" pitchFamily="-12" charset="-128"/>
              </a:defRPr>
            </a:lvl4pPr>
            <a:lvl5pPr eaLnBrk="0" hangingPunct="0">
              <a:defRPr sz="2800">
                <a:solidFill>
                  <a:srgbClr val="3D97BB"/>
                </a:solidFill>
                <a:latin typeface="Verdana" pitchFamily="-12" charset="0"/>
                <a:ea typeface="ＭＳ Ｐゴシック" pitchFamily="-12" charset="-128"/>
                <a:cs typeface="ＭＳ Ｐゴシック" pitchFamily="-12" charset="-128"/>
              </a:defRPr>
            </a:lvl5pPr>
            <a:lvl6pPr marL="4572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6pPr>
            <a:lvl7pPr marL="9144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7pPr>
            <a:lvl8pPr marL="13716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8pPr>
            <a:lvl9pPr marL="18288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9pPr>
          </a:lstStyle>
          <a:p>
            <a:r>
              <a:rPr lang="en-US" dirty="0" smtClean="0"/>
              <a:t>Who we are| </a:t>
            </a:r>
            <a:r>
              <a:rPr lang="en-US" dirty="0"/>
              <a:t>Organization overview</a:t>
            </a:r>
          </a:p>
        </p:txBody>
      </p:sp>
    </p:spTree>
    <p:extLst>
      <p:ext uri="{BB962C8B-B14F-4D97-AF65-F5344CB8AC3E}">
        <p14:creationId xmlns:p14="http://schemas.microsoft.com/office/powerpoint/2010/main" val="30339188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39</a:t>
            </a:fld>
            <a:endParaRPr lang="en-US" dirty="0"/>
          </a:p>
        </p:txBody>
      </p:sp>
      <p:sp>
        <p:nvSpPr>
          <p:cNvPr id="12" name="TextBox 11"/>
          <p:cNvSpPr txBox="1"/>
          <p:nvPr/>
        </p:nvSpPr>
        <p:spPr bwMode="auto">
          <a:xfrm>
            <a:off x="6560212" y="1371553"/>
            <a:ext cx="2501900" cy="2893100"/>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H3 Insurance </a:t>
            </a:r>
            <a:r>
              <a:rPr lang="en-US" sz="1400" dirty="0" smtClean="0">
                <a:solidFill>
                  <a:schemeClr val="bg1">
                    <a:lumMod val="50000"/>
                  </a:schemeClr>
                </a:solidFill>
                <a:latin typeface="Calibri" pitchFamily="34" charset="0"/>
                <a:cs typeface="Calibri" pitchFamily="34" charset="0"/>
              </a:rPr>
              <a:t>- </a:t>
            </a:r>
            <a:r>
              <a:rPr lang="en-US" sz="1400" dirty="0" smtClean="0">
                <a:solidFill>
                  <a:schemeClr val="bg1">
                    <a:lumMod val="50000"/>
                  </a:schemeClr>
                </a:solidFill>
                <a:latin typeface="Calibri" pitchFamily="34" charset="0"/>
                <a:cs typeface="Calibri" pitchFamily="34" charset="0"/>
              </a:rPr>
              <a:t>Cognizant</a:t>
            </a: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a:latin typeface="Calibri" pitchFamily="34" charset="0"/>
                <a:cs typeface="Calibri" pitchFamily="34" charset="0"/>
              </a:rPr>
              <a:t>The H3 Insurance Future of Work is a conceptual and futuristic concept. This will enable commercial underwriters to focus on analyzing and pricing the risk and reduce unproductive tasks like data validation and preparation. The client is highly appreciative of our final deliverables.</a:t>
            </a:r>
          </a:p>
          <a:p>
            <a:pPr eaLnBrk="0" hangingPunct="0"/>
            <a:endParaRPr lang="en-US" sz="1200" b="0" dirty="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pic>
        <p:nvPicPr>
          <p:cNvPr id="1026" name="Picture 2" descr="http://cndsportal/EXPOSITION/images/kol-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71553"/>
            <a:ext cx="5876925"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91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40</a:t>
            </a:fld>
            <a:endParaRPr lang="en-US" dirty="0"/>
          </a:p>
        </p:txBody>
      </p:sp>
      <p:sp>
        <p:nvSpPr>
          <p:cNvPr id="12" name="TextBox 11"/>
          <p:cNvSpPr txBox="1"/>
          <p:nvPr/>
        </p:nvSpPr>
        <p:spPr bwMode="auto">
          <a:xfrm>
            <a:off x="6560212" y="1371553"/>
            <a:ext cx="2501900" cy="4001095"/>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smtClean="0">
                <a:solidFill>
                  <a:schemeClr val="bg1">
                    <a:lumMod val="50000"/>
                  </a:schemeClr>
                </a:solidFill>
                <a:latin typeface="Calibri" pitchFamily="34" charset="0"/>
                <a:cs typeface="Calibri" pitchFamily="34" charset="0"/>
              </a:rPr>
              <a:t>Coffee at </a:t>
            </a:r>
            <a:r>
              <a:rPr lang="en-US" sz="1400" dirty="0" smtClean="0">
                <a:solidFill>
                  <a:schemeClr val="bg1">
                    <a:lumMod val="50000"/>
                  </a:schemeClr>
                </a:solidFill>
                <a:latin typeface="Calibri" pitchFamily="34" charset="0"/>
                <a:cs typeface="Calibri" pitchFamily="34" charset="0"/>
              </a:rPr>
              <a:t>Work</a:t>
            </a: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a:latin typeface="Calibri" pitchFamily="34" charset="0"/>
                <a:cs typeface="Calibri" pitchFamily="34" charset="0"/>
              </a:rPr>
              <a:t>Coffee @t Work is prosperity application, an internal initiative by Cognizant. The visual design was started with the themes like casual, easy, warm, to demonstrate an easy workability through this application. However the visual designer put keen eyes to justify all visual elements harmoniously. Word map, the core attraction of this application shows the experts of respective domain available at that instance, to whom user can approach for help. This world map, depicting day &amp; night is also helping to reduce the cultural </a:t>
            </a:r>
            <a:r>
              <a:rPr lang="en-US" sz="1200" b="0" dirty="0" smtClean="0">
                <a:latin typeface="Calibri" pitchFamily="34" charset="0"/>
                <a:cs typeface="Calibri" pitchFamily="34" charset="0"/>
              </a:rPr>
              <a:t>differences.</a:t>
            </a:r>
            <a:endParaRPr lang="en-US" sz="1200" b="0" dirty="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pic>
        <p:nvPicPr>
          <p:cNvPr id="3074" name="Picture 2" descr="http://cndsportal/EXPOSITION/Archives/Nov-Dec/images/pun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71552"/>
            <a:ext cx="5876925" cy="367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94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41</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4023" y="1375872"/>
            <a:ext cx="5796652" cy="45189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bwMode="auto">
          <a:xfrm>
            <a:off x="6560212" y="1371553"/>
            <a:ext cx="2501900" cy="3077766"/>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Onglyza - Astra Zeneca </a:t>
            </a: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r>
              <a:rPr lang="en-US" sz="1200" b="0" dirty="0" smtClean="0">
                <a:latin typeface="Calibri" pitchFamily="34" charset="0"/>
                <a:cs typeface="Calibri" pitchFamily="34" charset="0"/>
              </a:rPr>
              <a:t>This </a:t>
            </a:r>
            <a:r>
              <a:rPr lang="en-US" sz="1200" b="0" dirty="0">
                <a:latin typeface="Calibri" pitchFamily="34" charset="0"/>
                <a:cs typeface="Calibri" pitchFamily="34" charset="0"/>
              </a:rPr>
              <a:t>is an iPad application of AstraZeneca's Class A product - Onglyza. This application would be used by the Medical Representatives to showcase the product to the medical fraternity. This not only augments the brand identity but also creates a unique client and medical fraternity engagement. Interactivity, a key feature would enable the client to capture unique data for each visit to the doctor and capture real time data.</a:t>
            </a:r>
          </a:p>
          <a:p>
            <a:pPr eaLnBrk="0" hangingPunct="0"/>
            <a:endParaRPr lang="en-US" sz="1200" b="0" dirty="0" smtClean="0">
              <a:latin typeface="Calibri" pitchFamily="34" charset="0"/>
              <a:cs typeface="Calibri" pitchFamily="34" charset="0"/>
            </a:endParaRPr>
          </a:p>
        </p:txBody>
      </p:sp>
    </p:spTree>
    <p:extLst>
      <p:ext uri="{BB962C8B-B14F-4D97-AF65-F5344CB8AC3E}">
        <p14:creationId xmlns:p14="http://schemas.microsoft.com/office/powerpoint/2010/main" val="225425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42</a:t>
            </a:fld>
            <a:endParaRPr lang="en-US" dirty="0"/>
          </a:p>
        </p:txBody>
      </p:sp>
      <p:sp>
        <p:nvSpPr>
          <p:cNvPr id="12" name="TextBox 11"/>
          <p:cNvSpPr txBox="1"/>
          <p:nvPr/>
        </p:nvSpPr>
        <p:spPr bwMode="auto">
          <a:xfrm>
            <a:off x="6560212" y="1371553"/>
            <a:ext cx="2501900" cy="4185761"/>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Leading Private Bank in </a:t>
            </a:r>
            <a:r>
              <a:rPr lang="en-US" sz="1400" dirty="0" smtClean="0">
                <a:solidFill>
                  <a:schemeClr val="bg1">
                    <a:lumMod val="50000"/>
                  </a:schemeClr>
                </a:solidFill>
                <a:latin typeface="Calibri" pitchFamily="34" charset="0"/>
                <a:cs typeface="Calibri" pitchFamily="34" charset="0"/>
              </a:rPr>
              <a:t>US</a:t>
            </a: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r>
              <a:rPr lang="en-US" sz="1200" b="0" dirty="0">
                <a:latin typeface="Calibri" pitchFamily="34" charset="0"/>
                <a:cs typeface="Calibri" pitchFamily="34" charset="0"/>
              </a:rPr>
              <a:t>Design explorations for a leading bank in the US. Prior to engaging with Cognizant Interactive, client had engaged with 2 other local design agencies. However, we built design credibility in this account by showcasing these design explorations. The designs were created for the banks micro site catering to Checking Account and Credit Accounts and one option where we had highlighted all the services offered. The users used this app to get the necessary information required for choosing a particular service. The target audience being the younger generation and young families that would be using the </a:t>
            </a:r>
            <a:r>
              <a:rPr lang="en-US" sz="1200" b="0" dirty="0" err="1">
                <a:latin typeface="Calibri" pitchFamily="34" charset="0"/>
                <a:cs typeface="Calibri" pitchFamily="34" charset="0"/>
              </a:rPr>
              <a:t>iPad</a:t>
            </a:r>
            <a:r>
              <a:rPr lang="en-US" sz="1200" b="0" dirty="0">
                <a:latin typeface="Calibri" pitchFamily="34" charset="0"/>
                <a:cs typeface="Calibri" pitchFamily="34" charset="0"/>
              </a:rPr>
              <a:t>, similar stock images were used to give it that young and trendy feel</a:t>
            </a:r>
            <a:r>
              <a:rPr lang="en-US" sz="1200" b="0" dirty="0" smtClean="0">
                <a:latin typeface="Calibri" pitchFamily="34" charset="0"/>
                <a:cs typeface="Calibri" pitchFamily="34" charset="0"/>
              </a:rPr>
              <a:t>.</a:t>
            </a:r>
            <a:endParaRPr lang="en-US" sz="1200" b="0" dirty="0">
              <a:latin typeface="Calibri" pitchFamily="34" charset="0"/>
              <a:cs typeface="Calibri" pitchFamily="34" charset="0"/>
            </a:endParaRPr>
          </a:p>
        </p:txBody>
      </p:sp>
      <p:pic>
        <p:nvPicPr>
          <p:cNvPr id="10242" name="Picture 2" descr="http://cndsportal/EXPOSITION/Archives/Jun/images/mum03.jpg"/>
          <p:cNvPicPr>
            <a:picLocks noChangeAspect="1" noChangeArrowheads="1"/>
          </p:cNvPicPr>
          <p:nvPr/>
        </p:nvPicPr>
        <p:blipFill rotWithShape="1">
          <a:blip r:embed="rId2">
            <a:extLst>
              <a:ext uri="{28A0092B-C50C-407E-A947-70E740481C1C}">
                <a14:useLocalDpi xmlns:a14="http://schemas.microsoft.com/office/drawing/2010/main" val="0"/>
              </a:ext>
            </a:extLst>
          </a:blip>
          <a:srcRect l="6095" t="7768" r="5905" b="7232"/>
          <a:stretch/>
        </p:blipFill>
        <p:spPr bwMode="auto">
          <a:xfrm>
            <a:off x="250825" y="1155701"/>
            <a:ext cx="58674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84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43</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4023" y="1371553"/>
            <a:ext cx="5796652" cy="45189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bwMode="auto">
          <a:xfrm>
            <a:off x="6560212" y="1371553"/>
            <a:ext cx="2501900" cy="2523768"/>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iPad App - DFS Mobile </a:t>
            </a:r>
            <a:r>
              <a:rPr lang="en-US" sz="1400" dirty="0" smtClean="0">
                <a:solidFill>
                  <a:schemeClr val="bg1">
                    <a:lumMod val="50000"/>
                  </a:schemeClr>
                </a:solidFill>
                <a:latin typeface="Calibri" pitchFamily="34" charset="0"/>
                <a:cs typeface="Calibri" pitchFamily="34" charset="0"/>
              </a:rPr>
              <a:t>Store</a:t>
            </a:r>
            <a:r>
              <a:rPr lang="en-US" sz="1400" dirty="0" smtClean="0">
                <a:solidFill>
                  <a:srgbClr val="FF5050"/>
                </a:solidFill>
                <a:latin typeface="Calibri" pitchFamily="34" charset="0"/>
                <a:cs typeface="Calibri" pitchFamily="34" charset="0"/>
              </a:rPr>
              <a:t/>
            </a:r>
            <a:br>
              <a:rPr lang="en-US" sz="1400" dirty="0" smtClean="0">
                <a:solidFill>
                  <a:srgbClr val="FF5050"/>
                </a:solidFill>
                <a:latin typeface="Calibri" pitchFamily="34" charset="0"/>
                <a:cs typeface="Calibri" pitchFamily="34" charset="0"/>
              </a:rPr>
            </a:br>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smtClean="0">
                <a:latin typeface="Calibri" pitchFamily="34" charset="0"/>
                <a:cs typeface="Calibri" pitchFamily="34" charset="0"/>
              </a:rPr>
              <a:t>DFS </a:t>
            </a:r>
            <a:r>
              <a:rPr lang="en-US" sz="1200" b="0" dirty="0">
                <a:latin typeface="Calibri" pitchFamily="34" charset="0"/>
                <a:cs typeface="Calibri" pitchFamily="34" charset="0"/>
              </a:rPr>
              <a:t>Mobile Store iPad app is an in-store application designed entirely by CI to take the DFS shopping experience to the next level. Customers can select</a:t>
            </a:r>
            <a:r>
              <a:rPr lang="en-US" sz="1200" b="0" dirty="0" smtClean="0">
                <a:latin typeface="Calibri" pitchFamily="34" charset="0"/>
                <a:cs typeface="Calibri" pitchFamily="34" charset="0"/>
              </a:rPr>
              <a:t>/ review/ purchase </a:t>
            </a:r>
            <a:r>
              <a:rPr lang="en-US" sz="1200" b="0" dirty="0">
                <a:latin typeface="Calibri" pitchFamily="34" charset="0"/>
                <a:cs typeface="Calibri" pitchFamily="34" charset="0"/>
              </a:rPr>
              <a:t>products using the iPad. The application provides detailed description/specs for all their listed products. </a:t>
            </a: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spTree>
    <p:extLst>
      <p:ext uri="{BB962C8B-B14F-4D97-AF65-F5344CB8AC3E}">
        <p14:creationId xmlns:p14="http://schemas.microsoft.com/office/powerpoint/2010/main" val="196663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44</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0825" y="1197562"/>
            <a:ext cx="6203347" cy="49365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bwMode="auto">
          <a:xfrm>
            <a:off x="6560212" y="1371553"/>
            <a:ext cx="2501900" cy="2708434"/>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iStore - H3 </a:t>
            </a:r>
            <a:endParaRPr lang="en-US" sz="1400" dirty="0" smtClean="0">
              <a:solidFill>
                <a:schemeClr val="bg1">
                  <a:lumMod val="50000"/>
                </a:schemeClr>
              </a:solidFill>
              <a:latin typeface="Calibri" pitchFamily="34" charset="0"/>
              <a:cs typeface="Calibri" pitchFamily="34" charset="0"/>
            </a:endParaRP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smtClean="0">
                <a:latin typeface="Calibri" pitchFamily="34" charset="0"/>
                <a:cs typeface="Calibri" pitchFamily="34" charset="0"/>
              </a:rPr>
              <a:t>The </a:t>
            </a:r>
            <a:r>
              <a:rPr lang="en-US" sz="1200" b="0" dirty="0">
                <a:latin typeface="Calibri" pitchFamily="34" charset="0"/>
                <a:cs typeface="Calibri" pitchFamily="34" charset="0"/>
              </a:rPr>
              <a:t>H3 iStore is an iPad/desktop microsite, with a rich UI which has a theme of a market place to showcase H3 insurance team's capabilities and their products to their clients. The client is impressed and appreciated the creative output.</a:t>
            </a:r>
          </a:p>
          <a:p>
            <a:pPr eaLnBrk="0" hangingPunct="0"/>
            <a:endParaRPr lang="en-US" sz="1200" b="0" dirty="0">
              <a:latin typeface="Calibri" pitchFamily="34" charset="0"/>
              <a:cs typeface="Calibri" pitchFamily="34" charset="0"/>
            </a:endParaRPr>
          </a:p>
          <a:p>
            <a:pPr eaLnBrk="0" hangingPunct="0"/>
            <a:endParaRPr lang="en-US" sz="1200" b="0" dirty="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spTree>
    <p:extLst>
      <p:ext uri="{BB962C8B-B14F-4D97-AF65-F5344CB8AC3E}">
        <p14:creationId xmlns:p14="http://schemas.microsoft.com/office/powerpoint/2010/main" val="426702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45</a:t>
            </a:fld>
            <a:endParaRPr lang="en-US" dirty="0"/>
          </a:p>
        </p:txBody>
      </p:sp>
      <p:sp>
        <p:nvSpPr>
          <p:cNvPr id="12" name="TextBox 11"/>
          <p:cNvSpPr txBox="1"/>
          <p:nvPr/>
        </p:nvSpPr>
        <p:spPr bwMode="auto">
          <a:xfrm>
            <a:off x="6560212" y="1371553"/>
            <a:ext cx="2501900" cy="2708434"/>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College Fee </a:t>
            </a:r>
            <a:r>
              <a:rPr lang="en-US" sz="1400" dirty="0" smtClean="0">
                <a:solidFill>
                  <a:schemeClr val="bg1">
                    <a:lumMod val="50000"/>
                  </a:schemeClr>
                </a:solidFill>
                <a:latin typeface="Calibri" pitchFamily="34" charset="0"/>
                <a:cs typeface="Calibri" pitchFamily="34" charset="0"/>
              </a:rPr>
              <a:t>Calculator</a:t>
            </a:r>
          </a:p>
          <a:p>
            <a:pPr eaLnBrk="0" hangingPunct="0"/>
            <a:endParaRPr lang="en-US" sz="1200" b="0" dirty="0" smtClean="0">
              <a:latin typeface="Calibri" pitchFamily="34" charset="0"/>
              <a:cs typeface="Calibri" pitchFamily="34" charset="0"/>
            </a:endParaRPr>
          </a:p>
          <a:p>
            <a:pPr eaLnBrk="0" hangingPunct="0"/>
            <a:r>
              <a:rPr lang="en-US" sz="1200" b="0" dirty="0">
                <a:latin typeface="Calibri" pitchFamily="34" charset="0"/>
                <a:cs typeface="Calibri" pitchFamily="34" charset="0"/>
              </a:rPr>
              <a:t>This iPad native application calculates and compares the college fees to suit the user and help the user to pick up the right college. It will also help the user plan their savings for education. The application UI has the features: minimalistic design, sophisticated colors, task driven approach and suitable for both generations - parents and students.</a:t>
            </a:r>
          </a:p>
          <a:p>
            <a:pPr eaLnBrk="0" hangingPunct="0"/>
            <a:endParaRPr lang="en-US" sz="1200" b="0" dirty="0" smtClean="0">
              <a:latin typeface="Calibri" pitchFamily="34" charset="0"/>
              <a:cs typeface="Calibri" pitchFamily="34" charset="0"/>
            </a:endParaRPr>
          </a:p>
        </p:txBody>
      </p:sp>
      <p:pic>
        <p:nvPicPr>
          <p:cNvPr id="5122" name="Picture 2" descr="http://cndsportal/EXPOSITION/Archives/March/images/kol-01.jpg"/>
          <p:cNvPicPr>
            <a:picLocks noChangeAspect="1" noChangeArrowheads="1"/>
          </p:cNvPicPr>
          <p:nvPr/>
        </p:nvPicPr>
        <p:blipFill rotWithShape="1">
          <a:blip r:embed="rId2">
            <a:extLst>
              <a:ext uri="{28A0092B-C50C-407E-A947-70E740481C1C}">
                <a14:useLocalDpi xmlns:a14="http://schemas.microsoft.com/office/drawing/2010/main" val="0"/>
              </a:ext>
            </a:extLst>
          </a:blip>
          <a:srcRect b="5640"/>
          <a:stretch/>
        </p:blipFill>
        <p:spPr bwMode="auto">
          <a:xfrm>
            <a:off x="250825" y="1371553"/>
            <a:ext cx="5886450" cy="467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21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46</a:t>
            </a:fld>
            <a:endParaRPr lang="en-US" dirty="0"/>
          </a:p>
        </p:txBody>
      </p:sp>
      <p:sp>
        <p:nvSpPr>
          <p:cNvPr id="12" name="TextBox 11"/>
          <p:cNvSpPr txBox="1"/>
          <p:nvPr/>
        </p:nvSpPr>
        <p:spPr bwMode="auto">
          <a:xfrm>
            <a:off x="6560212" y="1371553"/>
            <a:ext cx="2501900" cy="3631763"/>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Cheer Meter </a:t>
            </a:r>
            <a:r>
              <a:rPr lang="en-US" sz="1400" dirty="0" smtClean="0">
                <a:solidFill>
                  <a:schemeClr val="bg1">
                    <a:lumMod val="50000"/>
                  </a:schemeClr>
                </a:solidFill>
                <a:latin typeface="Calibri" pitchFamily="34" charset="0"/>
                <a:cs typeface="Calibri" pitchFamily="34" charset="0"/>
              </a:rPr>
              <a:t>App</a:t>
            </a: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smtClean="0">
                <a:latin typeface="Calibri" pitchFamily="34" charset="0"/>
                <a:cs typeface="Calibri" pitchFamily="34" charset="0"/>
              </a:rPr>
              <a:t>The </a:t>
            </a:r>
            <a:r>
              <a:rPr lang="en-US" sz="1200" b="0" dirty="0">
                <a:latin typeface="Calibri" pitchFamily="34" charset="0"/>
                <a:cs typeface="Calibri" pitchFamily="34" charset="0"/>
              </a:rPr>
              <a:t>Cognizant IME vertical came up with a very novel idea of extending the stadium experience to home viewers. A demo of this application was essential to bring this concept to the market. Cognizant Interactive (CI) was chosen as the design team for the same with the typical brief of "we want that wow factor" and when CI delivered, the vertical team was indeed wowed and everyone including Patricia Angela and IME consulting were happy and satisfied with the efforts.</a:t>
            </a: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pic>
        <p:nvPicPr>
          <p:cNvPr id="4098" name="Picture 2" descr="\\ctsingtpsfnb\c&amp;ds\Amit\Debarshi\exp\EXPOSITION_MAY2012\images\pun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26" y="1371554"/>
            <a:ext cx="6083299" cy="358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47</a:t>
            </a:fld>
            <a:endParaRPr lang="en-US" dirty="0"/>
          </a:p>
        </p:txBody>
      </p:sp>
      <p:sp>
        <p:nvSpPr>
          <p:cNvPr id="12" name="TextBox 11"/>
          <p:cNvSpPr txBox="1"/>
          <p:nvPr/>
        </p:nvSpPr>
        <p:spPr bwMode="auto">
          <a:xfrm>
            <a:off x="6560212" y="1371553"/>
            <a:ext cx="2501900" cy="2523768"/>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iPhoneApp </a:t>
            </a:r>
            <a:r>
              <a:rPr lang="en-US" sz="1400" dirty="0" smtClean="0">
                <a:solidFill>
                  <a:schemeClr val="bg1">
                    <a:lumMod val="50000"/>
                  </a:schemeClr>
                </a:solidFill>
                <a:latin typeface="Calibri" pitchFamily="34" charset="0"/>
                <a:cs typeface="Calibri" pitchFamily="34" charset="0"/>
              </a:rPr>
              <a:t>- </a:t>
            </a:r>
            <a:r>
              <a:rPr lang="en-US" sz="1400" dirty="0">
                <a:solidFill>
                  <a:schemeClr val="bg1">
                    <a:lumMod val="50000"/>
                  </a:schemeClr>
                </a:solidFill>
                <a:latin typeface="Calibri" pitchFamily="34" charset="0"/>
                <a:cs typeface="Calibri" pitchFamily="34" charset="0"/>
              </a:rPr>
              <a:t>Office Locator </a:t>
            </a:r>
            <a:endParaRPr lang="en-US" sz="1400" dirty="0" smtClean="0">
              <a:solidFill>
                <a:schemeClr val="bg1">
                  <a:lumMod val="50000"/>
                </a:schemeClr>
              </a:solidFill>
              <a:latin typeface="Calibri" pitchFamily="34" charset="0"/>
              <a:cs typeface="Calibri" pitchFamily="34" charset="0"/>
            </a:endParaRP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a:latin typeface="Calibri" pitchFamily="34" charset="0"/>
                <a:cs typeface="Calibri" pitchFamily="34" charset="0"/>
              </a:rPr>
              <a:t>“Office Locator” is an IPhone App designed for Kimberly Clark. This was mainly to help Kimberly Clark (KC) clients and their officials to locate KC offices all over the world while traveling. They can easily locate the nearby offices or can search for a particular office in a particular place.</a:t>
            </a: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pic>
        <p:nvPicPr>
          <p:cNvPr id="7170" name="Picture 2" descr="http://cndsportal/EXPOSITION/Archives/Apr/images/bang-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71552"/>
            <a:ext cx="587692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48</a:t>
            </a:fld>
            <a:endParaRPr lang="en-US" dirty="0"/>
          </a:p>
        </p:txBody>
      </p:sp>
      <p:sp>
        <p:nvSpPr>
          <p:cNvPr id="12" name="TextBox 11"/>
          <p:cNvSpPr txBox="1"/>
          <p:nvPr/>
        </p:nvSpPr>
        <p:spPr bwMode="auto">
          <a:xfrm>
            <a:off x="6560212" y="1371553"/>
            <a:ext cx="2469488" cy="3477875"/>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Money Network App - First Data</a:t>
            </a:r>
            <a:endParaRPr lang="en-US" sz="1200" b="0" dirty="0" smtClean="0">
              <a:solidFill>
                <a:schemeClr val="bg1">
                  <a:lumMod val="50000"/>
                </a:schemeClr>
              </a:solidFill>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r>
              <a:rPr lang="en-US" sz="1200" b="0" dirty="0" smtClean="0">
                <a:latin typeface="Calibri" pitchFamily="34" charset="0"/>
                <a:cs typeface="Calibri" pitchFamily="34" charset="0"/>
              </a:rPr>
              <a:t>The </a:t>
            </a:r>
            <a:r>
              <a:rPr lang="en-US" sz="1200" b="0" dirty="0">
                <a:latin typeface="Calibri" pitchFamily="34" charset="0"/>
                <a:cs typeface="Calibri" pitchFamily="34" charset="0"/>
              </a:rPr>
              <a:t>project involves creating of mobile channels and corresponding native applications targeted at users of Money Network cards for account management – both on iOS &amp; Android platforms. The project mainly aims at increasing adoption rate, improving brand experience, and reducing customer service costs via SMS or calls by pushing self-serve features through the application.</a:t>
            </a:r>
          </a:p>
          <a:p>
            <a:pPr eaLnBrk="0" hangingPunct="0"/>
            <a:endParaRPr lang="en-US" sz="1200" b="0" dirty="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pic>
        <p:nvPicPr>
          <p:cNvPr id="8194" name="Picture 2" descr="http://cndsportal/EXPOSITION/Archives/May/images/kol-01.jpg"/>
          <p:cNvPicPr>
            <a:picLocks noChangeAspect="1" noChangeArrowheads="1"/>
          </p:cNvPicPr>
          <p:nvPr/>
        </p:nvPicPr>
        <p:blipFill rotWithShape="1">
          <a:blip r:embed="rId2">
            <a:extLst>
              <a:ext uri="{28A0092B-C50C-407E-A947-70E740481C1C}">
                <a14:useLocalDpi xmlns:a14="http://schemas.microsoft.com/office/drawing/2010/main" val="0"/>
              </a:ext>
            </a:extLst>
          </a:blip>
          <a:srcRect l="4809" r="5372"/>
          <a:stretch/>
        </p:blipFill>
        <p:spPr bwMode="auto">
          <a:xfrm>
            <a:off x="250825" y="1371553"/>
            <a:ext cx="5988712"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74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025" y="2617678"/>
            <a:ext cx="5014116" cy="589072"/>
          </a:xfrm>
          <a:prstGeom prst="rect">
            <a:avLst/>
          </a:prstGeom>
          <a:noFill/>
        </p:spPr>
        <p:txBody>
          <a:bodyPr wrap="square" rtlCol="0">
            <a:spAutoFit/>
          </a:bodyPr>
          <a:lstStyle/>
          <a:p>
            <a:pPr>
              <a:lnSpc>
                <a:spcPct val="150000"/>
              </a:lnSpc>
            </a:pPr>
            <a:r>
              <a:rPr lang="en-US" dirty="0" smtClean="0">
                <a:solidFill>
                  <a:srgbClr val="FFC000"/>
                </a:solidFill>
                <a:latin typeface="Calibri" pitchFamily="34" charset="0"/>
                <a:cs typeface="Calibri" pitchFamily="34" charset="0"/>
              </a:rPr>
              <a:t>What we do &amp; how we do it?</a:t>
            </a:r>
            <a:endParaRPr lang="en-US" dirty="0">
              <a:solidFill>
                <a:srgbClr val="FFC000"/>
              </a:solidFill>
              <a:latin typeface="Calibri" pitchFamily="34" charset="0"/>
              <a:cs typeface="Calibri" pitchFamily="34" charset="0"/>
            </a:endParaRPr>
          </a:p>
        </p:txBody>
      </p:sp>
    </p:spTree>
    <p:extLst>
      <p:ext uri="{BB962C8B-B14F-4D97-AF65-F5344CB8AC3E}">
        <p14:creationId xmlns:p14="http://schemas.microsoft.com/office/powerpoint/2010/main" val="36209016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Destination\works\c&amp;ds\EXPOSITION\Exposition_May2012\EXPOSITION HTML_May12\images\pun01.jpg"/>
          <p:cNvPicPr>
            <a:picLocks noChangeAspect="1" noChangeArrowheads="1"/>
          </p:cNvPicPr>
          <p:nvPr/>
        </p:nvPicPr>
        <p:blipFill rotWithShape="1">
          <a:blip r:embed="rId2">
            <a:extLst>
              <a:ext uri="{28A0092B-C50C-407E-A947-70E740481C1C}">
                <a14:useLocalDpi xmlns:a14="http://schemas.microsoft.com/office/drawing/2010/main" val="0"/>
              </a:ext>
            </a:extLst>
          </a:blip>
          <a:srcRect b="5377"/>
          <a:stretch/>
        </p:blipFill>
        <p:spPr bwMode="auto">
          <a:xfrm>
            <a:off x="0" y="904875"/>
            <a:ext cx="7226079" cy="402272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49</a:t>
            </a:fld>
            <a:endParaRPr lang="en-US" dirty="0"/>
          </a:p>
        </p:txBody>
      </p:sp>
      <p:sp>
        <p:nvSpPr>
          <p:cNvPr id="12" name="TextBox 11"/>
          <p:cNvSpPr txBox="1"/>
          <p:nvPr/>
        </p:nvSpPr>
        <p:spPr bwMode="auto">
          <a:xfrm>
            <a:off x="6560212" y="1371553"/>
            <a:ext cx="2501900" cy="3077766"/>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Quaker Oats </a:t>
            </a:r>
            <a:r>
              <a:rPr lang="en-US" sz="1400" dirty="0">
                <a:solidFill>
                  <a:schemeClr val="bg1">
                    <a:lumMod val="50000"/>
                  </a:schemeClr>
                </a:solidFill>
                <a:latin typeface="Calibri" pitchFamily="34" charset="0"/>
                <a:cs typeface="Calibri" pitchFamily="34" charset="0"/>
              </a:rPr>
              <a:t>-</a:t>
            </a:r>
            <a:r>
              <a:rPr lang="en-US" sz="1400" dirty="0" smtClean="0">
                <a:solidFill>
                  <a:schemeClr val="bg1">
                    <a:lumMod val="50000"/>
                  </a:schemeClr>
                </a:solidFill>
                <a:latin typeface="Calibri" pitchFamily="34" charset="0"/>
                <a:cs typeface="Calibri" pitchFamily="34" charset="0"/>
              </a:rPr>
              <a:t> PepsiCo</a:t>
            </a:r>
            <a:endParaRPr lang="en-US" sz="1400" dirty="0" smtClean="0">
              <a:solidFill>
                <a:schemeClr val="bg1">
                  <a:lumMod val="50000"/>
                </a:schemeClr>
              </a:solidFill>
              <a:latin typeface="Calibri" pitchFamily="34" charset="0"/>
              <a:cs typeface="Calibri" pitchFamily="34" charset="0"/>
            </a:endParaRP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smtClean="0">
                <a:latin typeface="Calibri" pitchFamily="34" charset="0"/>
                <a:cs typeface="Calibri" pitchFamily="34" charset="0"/>
              </a:rPr>
              <a:t>In </a:t>
            </a:r>
            <a:r>
              <a:rPr lang="en-US" sz="1200" b="0" dirty="0">
                <a:latin typeface="Calibri" pitchFamily="34" charset="0"/>
                <a:cs typeface="Calibri" pitchFamily="34" charset="0"/>
              </a:rPr>
              <a:t>order to create their presence in the growing mobile domain, Quaker wanted to design a mobile website for Quaker Oats. Complimenting the current online website but also enabling users to interact with QuakerOats.com on-the-go and in-store. The mobile website has key features like product search and details, recipe search and Healthy living etc.</a:t>
            </a: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spTree>
    <p:extLst>
      <p:ext uri="{BB962C8B-B14F-4D97-AF65-F5344CB8AC3E}">
        <p14:creationId xmlns:p14="http://schemas.microsoft.com/office/powerpoint/2010/main" val="215139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50</a:t>
            </a:fld>
            <a:endParaRPr lang="en-US" dirty="0"/>
          </a:p>
        </p:txBody>
      </p:sp>
      <p:sp>
        <p:nvSpPr>
          <p:cNvPr id="12" name="TextBox 11"/>
          <p:cNvSpPr txBox="1"/>
          <p:nvPr/>
        </p:nvSpPr>
        <p:spPr bwMode="auto">
          <a:xfrm>
            <a:off x="6560212" y="1371553"/>
            <a:ext cx="2501900" cy="3816429"/>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Aetna - Provider Directory </a:t>
            </a:r>
            <a:endParaRPr lang="en-US" sz="1400" dirty="0" smtClean="0">
              <a:solidFill>
                <a:schemeClr val="bg1">
                  <a:lumMod val="50000"/>
                </a:schemeClr>
              </a:solidFill>
              <a:latin typeface="Calibri" pitchFamily="34" charset="0"/>
              <a:cs typeface="Calibri" pitchFamily="34" charset="0"/>
            </a:endParaRPr>
          </a:p>
          <a:p>
            <a:pPr eaLnBrk="0" hangingPunct="0"/>
            <a:endParaRPr lang="en-US" sz="1200" b="0" dirty="0" smtClean="0">
              <a:solidFill>
                <a:schemeClr val="accent2">
                  <a:lumMod val="60000"/>
                  <a:lumOff val="40000"/>
                </a:schemeClr>
              </a:solidFill>
              <a:latin typeface="Calibri" pitchFamily="34" charset="0"/>
              <a:cs typeface="Calibri" pitchFamily="34" charset="0"/>
            </a:endParaRPr>
          </a:p>
          <a:p>
            <a:pPr eaLnBrk="0" hangingPunct="0"/>
            <a:r>
              <a:rPr lang="en-US" sz="1200" b="0" dirty="0">
                <a:latin typeface="Calibri" pitchFamily="34" charset="0"/>
                <a:cs typeface="Calibri" pitchFamily="34" charset="0"/>
              </a:rPr>
              <a:t>Aetna International Provider Directory is an iPhone &amp; Android multi-geo, search-on-the-go application fitted with basic information for locating providers, filing claims and know the updated status. The tool was initially developed for China, resulting in high acceptance and was later adopted for other regions like Canada, Europe, Middle East and Hong Kong. The regional specific visual themes were created to give a unique localized flavor. It also has a local language version for </a:t>
            </a:r>
            <a:r>
              <a:rPr lang="en-US" sz="1200" b="0" dirty="0" smtClean="0">
                <a:latin typeface="Calibri" pitchFamily="34" charset="0"/>
                <a:cs typeface="Calibri" pitchFamily="34" charset="0"/>
              </a:rPr>
              <a:t>ease-of-use.</a:t>
            </a:r>
            <a:endParaRPr lang="en-US" sz="1200" b="0" dirty="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pic>
        <p:nvPicPr>
          <p:cNvPr id="2050" name="Picture 2" descr="http://cndsportal/EXPOSITION/Archives/Nov-Dec/images/kol-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371553"/>
            <a:ext cx="6191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4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51</a:t>
            </a:fld>
            <a:endParaRPr lang="en-US" dirty="0"/>
          </a:p>
        </p:txBody>
      </p:sp>
      <p:sp>
        <p:nvSpPr>
          <p:cNvPr id="12" name="TextBox 11"/>
          <p:cNvSpPr txBox="1"/>
          <p:nvPr/>
        </p:nvSpPr>
        <p:spPr bwMode="auto">
          <a:xfrm>
            <a:off x="6560212" y="1371553"/>
            <a:ext cx="2501900" cy="3447098"/>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Coke Ad Campaign - Google</a:t>
            </a:r>
            <a:endParaRPr lang="en-US" sz="1200" b="0" dirty="0" smtClean="0">
              <a:solidFill>
                <a:schemeClr val="bg1">
                  <a:lumMod val="50000"/>
                </a:schemeClr>
              </a:solidFill>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r>
              <a:rPr lang="en-US" sz="1200" b="0" dirty="0">
                <a:latin typeface="Calibri" pitchFamily="34" charset="0"/>
                <a:cs typeface="Calibri" pitchFamily="34" charset="0"/>
              </a:rPr>
              <a:t>This is a Mobile based Christmas ad campaign. The landing page is more of a discovery. The user taps the hot spot in the composition and is lead to the next scene where Santa opens a bottle of Coke and sends his well wishes to the earth. The cap of the bottle travels collecting goodies that make up a Merry Christmas. At last the user ends up in home where everything is all set for the night. Santa rises in the background holding the bottle of Coke and smiles.</a:t>
            </a: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p:txBody>
      </p:sp>
      <p:pic>
        <p:nvPicPr>
          <p:cNvPr id="4098" name="Picture 2" descr="http://cndsportal/EXPOSITION/Archives/Feb/images/pun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71553"/>
            <a:ext cx="587692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7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52</a:t>
            </a:fld>
            <a:endParaRPr lang="en-US" dirty="0"/>
          </a:p>
        </p:txBody>
      </p:sp>
      <p:sp>
        <p:nvSpPr>
          <p:cNvPr id="12" name="TextBox 11"/>
          <p:cNvSpPr txBox="1"/>
          <p:nvPr/>
        </p:nvSpPr>
        <p:spPr bwMode="auto">
          <a:xfrm>
            <a:off x="6560212" y="1371553"/>
            <a:ext cx="2501900" cy="2523768"/>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a:solidFill>
                  <a:schemeClr val="bg1">
                    <a:lumMod val="50000"/>
                  </a:schemeClr>
                </a:solidFill>
                <a:latin typeface="Calibri" pitchFamily="34" charset="0"/>
                <a:cs typeface="Calibri" pitchFamily="34" charset="0"/>
              </a:rPr>
              <a:t>MorganDirect </a:t>
            </a:r>
            <a:r>
              <a:rPr lang="en-US" sz="1400" dirty="0">
                <a:solidFill>
                  <a:schemeClr val="bg1">
                    <a:lumMod val="50000"/>
                  </a:schemeClr>
                </a:solidFill>
                <a:latin typeface="Calibri" pitchFamily="34" charset="0"/>
                <a:cs typeface="Calibri" pitchFamily="34" charset="0"/>
              </a:rPr>
              <a:t>-</a:t>
            </a:r>
            <a:r>
              <a:rPr lang="en-US" sz="1400" dirty="0" smtClean="0">
                <a:solidFill>
                  <a:schemeClr val="bg1">
                    <a:lumMod val="50000"/>
                  </a:schemeClr>
                </a:solidFill>
                <a:latin typeface="Calibri" pitchFamily="34" charset="0"/>
                <a:cs typeface="Calibri" pitchFamily="34" charset="0"/>
              </a:rPr>
              <a:t> </a:t>
            </a:r>
            <a:r>
              <a:rPr lang="en-US" sz="1400" dirty="0" smtClean="0">
                <a:solidFill>
                  <a:schemeClr val="bg1">
                    <a:lumMod val="50000"/>
                  </a:schemeClr>
                </a:solidFill>
                <a:latin typeface="Calibri" pitchFamily="34" charset="0"/>
                <a:cs typeface="Calibri" pitchFamily="34" charset="0"/>
              </a:rPr>
              <a:t>JPMorgan</a:t>
            </a:r>
          </a:p>
          <a:p>
            <a:pPr eaLnBrk="0" hangingPunct="0"/>
            <a:endParaRPr lang="en-US" sz="1200" b="0" dirty="0" smtClean="0">
              <a:latin typeface="Calibri" pitchFamily="34" charset="0"/>
              <a:cs typeface="Calibri" pitchFamily="34" charset="0"/>
            </a:endParaRPr>
          </a:p>
          <a:p>
            <a:pPr eaLnBrk="0" hangingPunct="0"/>
            <a:r>
              <a:rPr lang="en-US" sz="1200" b="0" dirty="0">
                <a:latin typeface="Calibri" pitchFamily="34" charset="0"/>
                <a:cs typeface="Calibri" pitchFamily="34" charset="0"/>
              </a:rPr>
              <a:t>MorganDirect is an e-trading service from JPMorgan which powers to efficiently execute Foreign Exchange transactions. An outstanding industry standard GUI, balancing business goals and user expectations was delivered which enhanced business traction. It was recognized in 2012 as Digital </a:t>
            </a:r>
            <a:r>
              <a:rPr lang="en-US" sz="1200" b="0" dirty="0" err="1">
                <a:latin typeface="Calibri" pitchFamily="34" charset="0"/>
                <a:cs typeface="Calibri" pitchFamily="34" charset="0"/>
              </a:rPr>
              <a:t>Fx</a:t>
            </a:r>
            <a:r>
              <a:rPr lang="en-US" sz="1200" b="0" dirty="0">
                <a:latin typeface="Calibri" pitchFamily="34" charset="0"/>
                <a:cs typeface="Calibri" pitchFamily="34" charset="0"/>
              </a:rPr>
              <a:t> Awards by Profit &amp; Loss Magazine as BEST MOBILE PLATFORM </a:t>
            </a:r>
            <a:r>
              <a:rPr lang="en-US" sz="1200" b="0" dirty="0" smtClean="0">
                <a:latin typeface="Calibri" pitchFamily="34" charset="0"/>
                <a:cs typeface="Calibri" pitchFamily="34" charset="0"/>
              </a:rPr>
              <a:t>AWARD.</a:t>
            </a:r>
            <a:endParaRPr lang="en-US" sz="1200" b="0" dirty="0" smtClean="0">
              <a:latin typeface="Calibri" pitchFamily="34" charset="0"/>
              <a:cs typeface="Calibri" pitchFamily="34" charset="0"/>
            </a:endParaRPr>
          </a:p>
        </p:txBody>
      </p:sp>
      <p:pic>
        <p:nvPicPr>
          <p:cNvPr id="6146" name="Picture 2" descr="http://cndsportal/EXPOSITION/Archives/Apr/images/chennai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71561"/>
            <a:ext cx="5524500" cy="470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7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53</a:t>
            </a:fld>
            <a:endParaRPr lang="en-US" dirty="0"/>
          </a:p>
        </p:txBody>
      </p:sp>
      <p:sp>
        <p:nvSpPr>
          <p:cNvPr id="12" name="TextBox 11"/>
          <p:cNvSpPr txBox="1"/>
          <p:nvPr/>
        </p:nvSpPr>
        <p:spPr bwMode="auto">
          <a:xfrm>
            <a:off x="6560212" y="1371553"/>
            <a:ext cx="2501900" cy="3262432"/>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smtClean="0">
                <a:solidFill>
                  <a:schemeClr val="bg1">
                    <a:lumMod val="50000"/>
                  </a:schemeClr>
                </a:solidFill>
                <a:latin typeface="Calibri" pitchFamily="34" charset="0"/>
                <a:cs typeface="Calibri" pitchFamily="34" charset="0"/>
              </a:rPr>
              <a:t>Aetna CCG Website Redesign</a:t>
            </a:r>
            <a:endParaRPr lang="en-US" sz="1400" dirty="0" smtClean="0">
              <a:solidFill>
                <a:schemeClr val="bg1">
                  <a:lumMod val="50000"/>
                </a:schemeClr>
              </a:solidFill>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r>
              <a:rPr lang="en-US" sz="1200" b="0" dirty="0">
                <a:latin typeface="Calibri" pitchFamily="34" charset="0"/>
                <a:cs typeface="Calibri" pitchFamily="34" charset="0"/>
              </a:rPr>
              <a:t>The  previous website of CCG was more like a printed piece. The new website has been given a unique, fresh and new look, at the same time Client brand guidelines are maintained. The website has neat, simple, yet impactful presentation which compliments the user experience. It also reflects the intuitive, engaging, simple, attractive &amp; informative nature of the new website. </a:t>
            </a:r>
            <a:endParaRPr lang="en-US" sz="1200" b="0" dirty="0" smtClean="0">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r>
              <a:rPr lang="en-US" sz="1200" b="0" dirty="0" smtClean="0">
                <a:latin typeface="Calibri" pitchFamily="34" charset="0"/>
                <a:cs typeface="Calibri" pitchFamily="34" charset="0"/>
                <a:hlinkClick r:id="rId2"/>
              </a:rPr>
              <a:t>www.aetnaccg.com</a:t>
            </a:r>
            <a:endParaRPr lang="en-US" sz="1200" b="0" dirty="0">
              <a:latin typeface="Calibri" pitchFamily="34" charset="0"/>
              <a:cs typeface="Calibri" pitchFamily="34" charset="0"/>
            </a:endParaRPr>
          </a:p>
          <a:p>
            <a:pPr eaLnBrk="0" hangingPunct="0"/>
            <a:endParaRPr lang="en-US" sz="1200" b="0" dirty="0">
              <a:latin typeface="Calibri" pitchFamily="34" charset="0"/>
              <a:cs typeface="Calibri" pitchFamily="34" charset="0"/>
            </a:endParaRPr>
          </a:p>
        </p:txBody>
      </p:sp>
      <p:pic>
        <p:nvPicPr>
          <p:cNvPr id="8" name="Picture 7" descr="1.jpg"/>
          <p:cNvPicPr>
            <a:picLocks noChangeAspect="1"/>
          </p:cNvPicPr>
          <p:nvPr/>
        </p:nvPicPr>
        <p:blipFill>
          <a:blip r:embed="rId3"/>
          <a:stretch>
            <a:fillRect/>
          </a:stretch>
        </p:blipFill>
        <p:spPr>
          <a:xfrm>
            <a:off x="490565" y="1189690"/>
            <a:ext cx="5821759" cy="3699810"/>
          </a:xfrm>
          <a:prstGeom prst="rect">
            <a:avLst/>
          </a:prstGeom>
          <a:ln>
            <a:solidFill>
              <a:schemeClr val="bg1">
                <a:lumMod val="85000"/>
              </a:schemeClr>
            </a:solidFill>
          </a:ln>
        </p:spPr>
      </p:pic>
    </p:spTree>
    <p:extLst>
      <p:ext uri="{BB962C8B-B14F-4D97-AF65-F5344CB8AC3E}">
        <p14:creationId xmlns:p14="http://schemas.microsoft.com/office/powerpoint/2010/main" val="424903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54</a:t>
            </a:fld>
            <a:endParaRPr lang="en-US" dirty="0"/>
          </a:p>
        </p:txBody>
      </p:sp>
      <p:sp>
        <p:nvSpPr>
          <p:cNvPr id="12" name="TextBox 11"/>
          <p:cNvSpPr txBox="1"/>
          <p:nvPr/>
        </p:nvSpPr>
        <p:spPr bwMode="auto">
          <a:xfrm>
            <a:off x="6560212" y="1371553"/>
            <a:ext cx="2501900" cy="2923877"/>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smtClean="0">
                <a:solidFill>
                  <a:schemeClr val="bg1">
                    <a:lumMod val="50000"/>
                  </a:schemeClr>
                </a:solidFill>
                <a:latin typeface="Calibri" pitchFamily="34" charset="0"/>
                <a:cs typeface="Calibri" pitchFamily="34" charset="0"/>
              </a:rPr>
              <a:t>Aetna International Web Strategy</a:t>
            </a:r>
            <a:endParaRPr lang="en-US" sz="1400" dirty="0" smtClean="0">
              <a:solidFill>
                <a:schemeClr val="bg1">
                  <a:lumMod val="50000"/>
                </a:schemeClr>
              </a:solidFill>
              <a:latin typeface="Calibri" pitchFamily="34" charset="0"/>
              <a:cs typeface="Calibri" pitchFamily="34" charset="0"/>
            </a:endParaRPr>
          </a:p>
          <a:p>
            <a:pPr eaLnBrk="0" hangingPunct="0"/>
            <a:endParaRPr lang="en-US" sz="1200" b="0" dirty="0" smtClean="0">
              <a:latin typeface="Calibri" pitchFamily="34" charset="0"/>
              <a:cs typeface="Calibri" pitchFamily="34" charset="0"/>
            </a:endParaRPr>
          </a:p>
          <a:p>
            <a:pPr eaLnBrk="0" hangingPunct="0"/>
            <a:r>
              <a:rPr lang="en-US" sz="1200" b="0" dirty="0">
                <a:latin typeface="Calibri" pitchFamily="34" charset="0"/>
                <a:cs typeface="Calibri" pitchFamily="34" charset="0"/>
              </a:rPr>
              <a:t>Aetna International plans to make significant enhancements to their Web capabilities in order to establish and retain their leadership position in the international healthcare market while expanding their expatriate and health management services business and as part of this globalization strategy</a:t>
            </a:r>
            <a:r>
              <a:rPr lang="en-US" sz="1200" b="0" dirty="0" smtClean="0">
                <a:latin typeface="Calibri" pitchFamily="34" charset="0"/>
                <a:cs typeface="Calibri" pitchFamily="34" charset="0"/>
              </a:rPr>
              <a:t>.</a:t>
            </a:r>
          </a:p>
          <a:p>
            <a:pPr eaLnBrk="0" hangingPunct="0"/>
            <a:endParaRPr lang="en-US" sz="1200" b="0" dirty="0" smtClean="0">
              <a:latin typeface="Calibri" pitchFamily="34" charset="0"/>
              <a:cs typeface="Calibri" pitchFamily="34" charset="0"/>
              <a:hlinkClick r:id="rId2"/>
            </a:endParaRPr>
          </a:p>
          <a:p>
            <a:pPr eaLnBrk="0" hangingPunct="0"/>
            <a:r>
              <a:rPr lang="en-US" sz="1200" b="0" dirty="0" smtClean="0">
                <a:latin typeface="Calibri" pitchFamily="34" charset="0"/>
                <a:cs typeface="Calibri" pitchFamily="34" charset="0"/>
                <a:hlinkClick r:id="rId2"/>
              </a:rPr>
              <a:t>www.aetnainternational.com</a:t>
            </a:r>
            <a:endParaRPr lang="en-US" sz="1200" b="0" dirty="0">
              <a:latin typeface="Calibri" pitchFamily="34" charset="0"/>
              <a:cs typeface="Calibri" pitchFamily="34" charset="0"/>
            </a:endParaRPr>
          </a:p>
          <a:p>
            <a:pPr eaLnBrk="0" hangingPunct="0"/>
            <a:endParaRPr lang="en-US" sz="1200" b="0" dirty="0">
              <a:latin typeface="Calibri" pitchFamily="34" charset="0"/>
              <a:cs typeface="Calibri" pitchFamily="34" charset="0"/>
            </a:endParaRPr>
          </a:p>
        </p:txBody>
      </p:sp>
      <p:pic>
        <p:nvPicPr>
          <p:cNvPr id="14" name="Picture 13" descr="1.jpg"/>
          <p:cNvPicPr>
            <a:picLocks noChangeAspect="1"/>
          </p:cNvPicPr>
          <p:nvPr/>
        </p:nvPicPr>
        <p:blipFill>
          <a:blip r:embed="rId3"/>
          <a:srcRect b="1299"/>
          <a:stretch>
            <a:fillRect/>
          </a:stretch>
        </p:blipFill>
        <p:spPr>
          <a:xfrm>
            <a:off x="490565" y="1189691"/>
            <a:ext cx="5821759" cy="4314016"/>
          </a:xfrm>
          <a:prstGeom prst="rect">
            <a:avLst/>
          </a:prstGeom>
          <a:ln w="3175">
            <a:solidFill>
              <a:schemeClr val="bg1">
                <a:lumMod val="85000"/>
              </a:schemeClr>
            </a:solidFill>
          </a:ln>
        </p:spPr>
      </p:pic>
    </p:spTree>
    <p:extLst>
      <p:ext uri="{BB962C8B-B14F-4D97-AF65-F5344CB8AC3E}">
        <p14:creationId xmlns:p14="http://schemas.microsoft.com/office/powerpoint/2010/main" val="37854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55</a:t>
            </a:fld>
            <a:endParaRPr lang="en-US" dirty="0"/>
          </a:p>
        </p:txBody>
      </p:sp>
      <p:pic>
        <p:nvPicPr>
          <p:cNvPr id="8" name="Picture 7" descr="2.jpg"/>
          <p:cNvPicPr>
            <a:picLocks noChangeAspect="1"/>
          </p:cNvPicPr>
          <p:nvPr/>
        </p:nvPicPr>
        <p:blipFill>
          <a:blip r:embed="rId2"/>
          <a:stretch>
            <a:fillRect/>
          </a:stretch>
        </p:blipFill>
        <p:spPr>
          <a:xfrm>
            <a:off x="685800" y="1295400"/>
            <a:ext cx="5039678" cy="2996565"/>
          </a:xfrm>
          <a:prstGeom prst="rect">
            <a:avLst/>
          </a:prstGeom>
        </p:spPr>
      </p:pic>
      <p:pic>
        <p:nvPicPr>
          <p:cNvPr id="13" name="Picture 12" descr="4.jpg"/>
          <p:cNvPicPr>
            <a:picLocks noChangeAspect="1"/>
          </p:cNvPicPr>
          <p:nvPr/>
        </p:nvPicPr>
        <p:blipFill>
          <a:blip r:embed="rId3"/>
          <a:stretch>
            <a:fillRect/>
          </a:stretch>
        </p:blipFill>
        <p:spPr>
          <a:xfrm>
            <a:off x="3048000" y="2793682"/>
            <a:ext cx="5039678" cy="2996565"/>
          </a:xfrm>
          <a:prstGeom prst="rect">
            <a:avLst/>
          </a:prstGeom>
        </p:spPr>
      </p:pic>
    </p:spTree>
    <p:extLst>
      <p:ext uri="{BB962C8B-B14F-4D97-AF65-F5344CB8AC3E}">
        <p14:creationId xmlns:p14="http://schemas.microsoft.com/office/powerpoint/2010/main" val="544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p:cNvSpPr>
            <a:spLocks noGrp="1"/>
          </p:cNvSpPr>
          <p:nvPr>
            <p:ph type="title"/>
          </p:nvPr>
        </p:nvSpPr>
        <p:spPr/>
        <p:txBody>
          <a:bodyPr lIns="0" rIns="0"/>
          <a:lstStyle/>
          <a:p>
            <a:r>
              <a:rPr lang="en-US" sz="2000" dirty="0"/>
              <a:t>Our Recent </a:t>
            </a:r>
            <a:r>
              <a:rPr lang="en-US" sz="2000" dirty="0" smtClean="0"/>
              <a:t>Works</a:t>
            </a:r>
            <a:endParaRPr lang="en-US" sz="2000" dirty="0"/>
          </a:p>
        </p:txBody>
      </p:sp>
      <p:sp>
        <p:nvSpPr>
          <p:cNvPr id="5" name="TextBox 4"/>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7</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56</a:t>
            </a:fld>
            <a:endParaRPr lang="en-US" dirty="0"/>
          </a:p>
        </p:txBody>
      </p:sp>
      <p:pic>
        <p:nvPicPr>
          <p:cNvPr id="8" name="Picture 2" descr="D:\Destination\C&amp;DS Portfolio\IndividualPortfolios\Anandarup\Picture4.png"/>
          <p:cNvPicPr>
            <a:picLocks noChangeAspect="1" noChangeArrowheads="1"/>
          </p:cNvPicPr>
          <p:nvPr/>
        </p:nvPicPr>
        <p:blipFill>
          <a:blip r:embed="rId2" cstate="print"/>
          <a:srcRect/>
          <a:stretch>
            <a:fillRect/>
          </a:stretch>
        </p:blipFill>
        <p:spPr bwMode="auto">
          <a:xfrm>
            <a:off x="381000" y="1390277"/>
            <a:ext cx="8411785" cy="4705723"/>
          </a:xfrm>
          <a:prstGeom prst="rect">
            <a:avLst/>
          </a:prstGeom>
          <a:noFill/>
          <a:ln w="9525">
            <a:noFill/>
            <a:miter lim="800000"/>
            <a:headEnd/>
            <a:tailEnd/>
          </a:ln>
        </p:spPr>
      </p:pic>
    </p:spTree>
    <p:extLst>
      <p:ext uri="{BB962C8B-B14F-4D97-AF65-F5344CB8AC3E}">
        <p14:creationId xmlns:p14="http://schemas.microsoft.com/office/powerpoint/2010/main" val="5446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4"/>
          <p:cNvSpPr>
            <a:spLocks noGrp="1"/>
          </p:cNvSpPr>
          <p:nvPr>
            <p:ph type="ctrTitle"/>
          </p:nvPr>
        </p:nvSpPr>
        <p:spPr>
          <a:xfrm>
            <a:off x="3232657" y="2520950"/>
            <a:ext cx="3241295" cy="1624330"/>
          </a:xfrm>
        </p:spPr>
        <p:txBody>
          <a:bodyPr/>
          <a:lstStyle/>
          <a:p>
            <a:r>
              <a:rPr lang="en-US" sz="1600" b="0" dirty="0">
                <a:solidFill>
                  <a:schemeClr val="tx1">
                    <a:lumMod val="50000"/>
                    <a:lumOff val="50000"/>
                  </a:schemeClr>
                </a:solidFill>
              </a:rPr>
              <a:t>Coming together is a beginning.</a:t>
            </a:r>
            <a:br>
              <a:rPr lang="en-US" sz="1600" b="0" dirty="0">
                <a:solidFill>
                  <a:schemeClr val="tx1">
                    <a:lumMod val="50000"/>
                    <a:lumOff val="50000"/>
                  </a:schemeClr>
                </a:solidFill>
              </a:rPr>
            </a:br>
            <a:r>
              <a:rPr lang="en-US" sz="1600" b="0" dirty="0">
                <a:solidFill>
                  <a:schemeClr val="tx1">
                    <a:lumMod val="50000"/>
                    <a:lumOff val="50000"/>
                  </a:schemeClr>
                </a:solidFill>
              </a:rPr>
              <a:t>Keeping together is progress.</a:t>
            </a:r>
            <a:br>
              <a:rPr lang="en-US" sz="1600" b="0" dirty="0">
                <a:solidFill>
                  <a:schemeClr val="tx1">
                    <a:lumMod val="50000"/>
                    <a:lumOff val="50000"/>
                  </a:schemeClr>
                </a:solidFill>
              </a:rPr>
            </a:br>
            <a:r>
              <a:rPr lang="en-US" sz="1600" b="0" dirty="0">
                <a:solidFill>
                  <a:schemeClr val="tx1">
                    <a:lumMod val="50000"/>
                    <a:lumOff val="50000"/>
                  </a:schemeClr>
                </a:solidFill>
              </a:rPr>
              <a:t>Working together is success. </a:t>
            </a:r>
            <a:r>
              <a:rPr lang="en-US" sz="1600" b="0" dirty="0">
                <a:solidFill>
                  <a:schemeClr val="tx1">
                    <a:lumMod val="65000"/>
                    <a:lumOff val="35000"/>
                  </a:schemeClr>
                </a:solidFill>
              </a:rPr>
              <a:t/>
            </a:r>
            <a:br>
              <a:rPr lang="en-US" sz="1600" b="0" dirty="0">
                <a:solidFill>
                  <a:schemeClr val="tx1">
                    <a:lumMod val="65000"/>
                    <a:lumOff val="35000"/>
                  </a:schemeClr>
                </a:solidFill>
              </a:rPr>
            </a:br>
            <a:r>
              <a:rPr lang="en-US" sz="1600" b="0" dirty="0" smtClean="0">
                <a:solidFill>
                  <a:schemeClr val="tx1">
                    <a:lumMod val="65000"/>
                    <a:lumOff val="35000"/>
                  </a:schemeClr>
                </a:solidFill>
              </a:rPr>
              <a:t>                                               </a:t>
            </a:r>
            <a:r>
              <a:rPr lang="en-US" sz="1000" b="0" i="1" dirty="0" smtClean="0">
                <a:solidFill>
                  <a:schemeClr val="tx1">
                    <a:lumMod val="65000"/>
                    <a:lumOff val="35000"/>
                  </a:schemeClr>
                </a:solidFill>
              </a:rPr>
              <a:t>-Henry Ford</a:t>
            </a:r>
            <a:endParaRPr lang="en-US" sz="1000" b="0" i="1" dirty="0">
              <a:solidFill>
                <a:schemeClr val="tx1">
                  <a:lumMod val="65000"/>
                  <a:lumOff val="35000"/>
                </a:schemeClr>
              </a:solidFill>
              <a:effectLst/>
            </a:endParaRPr>
          </a:p>
        </p:txBody>
      </p:sp>
      <p:sp>
        <p:nvSpPr>
          <p:cNvPr id="2" name="TextBox 1"/>
          <p:cNvSpPr txBox="1"/>
          <p:nvPr/>
        </p:nvSpPr>
        <p:spPr bwMode="auto">
          <a:xfrm>
            <a:off x="2645663" y="2218988"/>
            <a:ext cx="816249" cy="1938992"/>
          </a:xfrm>
          <a:prstGeom prst="rect">
            <a:avLst/>
          </a:prstGeom>
          <a:noFill/>
          <a:ln w="9525">
            <a:noFill/>
            <a:miter lim="800000"/>
            <a:headEnd/>
            <a:tailEnd/>
          </a:ln>
        </p:spPr>
        <p:txBody>
          <a:bodyPr wrap="none" rtlCol="0">
            <a:prstTxWarp prst="textNoShape">
              <a:avLst/>
            </a:prstTxWarp>
            <a:spAutoFit/>
          </a:bodyPr>
          <a:lstStyle/>
          <a:p>
            <a:pPr eaLnBrk="0" hangingPunct="0"/>
            <a:r>
              <a:rPr lang="en-US" sz="12000" b="0" dirty="0" smtClean="0">
                <a:solidFill>
                  <a:schemeClr val="bg1">
                    <a:lumMod val="95000"/>
                  </a:schemeClr>
                </a:solidFill>
                <a:latin typeface="Georgia" pitchFamily="18" charset="0"/>
              </a:rPr>
              <a:t>“</a:t>
            </a:r>
          </a:p>
        </p:txBody>
      </p:sp>
      <p:sp>
        <p:nvSpPr>
          <p:cNvPr id="5" name="TextBox 4"/>
          <p:cNvSpPr txBox="1"/>
          <p:nvPr/>
        </p:nvSpPr>
        <p:spPr bwMode="auto">
          <a:xfrm rot="10800000">
            <a:off x="5938119" y="2487212"/>
            <a:ext cx="816249" cy="1938992"/>
          </a:xfrm>
          <a:prstGeom prst="rect">
            <a:avLst/>
          </a:prstGeom>
          <a:noFill/>
          <a:ln w="9525">
            <a:noFill/>
            <a:miter lim="800000"/>
            <a:headEnd/>
            <a:tailEnd/>
          </a:ln>
        </p:spPr>
        <p:txBody>
          <a:bodyPr wrap="none" rtlCol="0">
            <a:prstTxWarp prst="textNoShape">
              <a:avLst/>
            </a:prstTxWarp>
            <a:spAutoFit/>
          </a:bodyPr>
          <a:lstStyle/>
          <a:p>
            <a:pPr eaLnBrk="0" hangingPunct="0"/>
            <a:r>
              <a:rPr lang="en-US" sz="12000" b="0" dirty="0" smtClean="0">
                <a:solidFill>
                  <a:schemeClr val="bg1">
                    <a:lumMod val="95000"/>
                  </a:schemeClr>
                </a:solidFill>
                <a:latin typeface="Georgia"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514350" y="6437313"/>
            <a:ext cx="2520950" cy="244475"/>
          </a:xfrm>
          <a:prstGeom prst="rect">
            <a:avLst/>
          </a:prstGeom>
        </p:spPr>
        <p:txBody>
          <a:bodyPr/>
          <a:lstStyle/>
          <a:p>
            <a:pPr>
              <a:defRPr/>
            </a:pPr>
            <a:r>
              <a:rPr lang="en-US" dirty="0" smtClean="0"/>
              <a:t> l    © 2012, Cognizant Technology Solutions</a:t>
            </a:r>
            <a:endParaRPr lang="en-US" dirty="0"/>
          </a:p>
        </p:txBody>
      </p:sp>
      <p:sp>
        <p:nvSpPr>
          <p:cNvPr id="7" name="Text Box 7"/>
          <p:cNvSpPr txBox="1">
            <a:spLocks noChangeArrowheads="1"/>
          </p:cNvSpPr>
          <p:nvPr/>
        </p:nvSpPr>
        <p:spPr bwMode="auto">
          <a:xfrm>
            <a:off x="429640" y="399845"/>
            <a:ext cx="7585075" cy="400110"/>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lvl1pPr eaLnBrk="0" hangingPunct="0">
              <a:defRPr sz="2000" b="0">
                <a:solidFill>
                  <a:srgbClr val="3D96AC"/>
                </a:solidFill>
                <a:latin typeface="Calibri" pitchFamily="34" charset="0"/>
                <a:ea typeface="ＭＳ Ｐゴシック" charset="-128"/>
                <a:cs typeface="Calibri" pitchFamily="34" charset="0"/>
              </a:defRPr>
            </a:lvl1pPr>
            <a:lvl2pPr eaLnBrk="0" hangingPunct="0">
              <a:defRPr sz="2800">
                <a:solidFill>
                  <a:srgbClr val="3D97BB"/>
                </a:solidFill>
                <a:latin typeface="Verdana" pitchFamily="-12" charset="0"/>
                <a:ea typeface="ＭＳ Ｐゴシック" pitchFamily="-12" charset="-128"/>
                <a:cs typeface="ＭＳ Ｐゴシック" pitchFamily="-12" charset="-128"/>
              </a:defRPr>
            </a:lvl2pPr>
            <a:lvl3pPr eaLnBrk="0" hangingPunct="0">
              <a:defRPr sz="2800">
                <a:solidFill>
                  <a:srgbClr val="3D97BB"/>
                </a:solidFill>
                <a:latin typeface="Verdana" pitchFamily="-12" charset="0"/>
                <a:ea typeface="ＭＳ Ｐゴシック" pitchFamily="-12" charset="-128"/>
                <a:cs typeface="ＭＳ Ｐゴシック" pitchFamily="-12" charset="-128"/>
              </a:defRPr>
            </a:lvl3pPr>
            <a:lvl4pPr eaLnBrk="0" hangingPunct="0">
              <a:defRPr sz="2800">
                <a:solidFill>
                  <a:srgbClr val="3D97BB"/>
                </a:solidFill>
                <a:latin typeface="Verdana" pitchFamily="-12" charset="0"/>
                <a:ea typeface="ＭＳ Ｐゴシック" pitchFamily="-12" charset="-128"/>
                <a:cs typeface="ＭＳ Ｐゴシック" pitchFamily="-12" charset="-128"/>
              </a:defRPr>
            </a:lvl4pPr>
            <a:lvl5pPr eaLnBrk="0" hangingPunct="0">
              <a:defRPr sz="2800">
                <a:solidFill>
                  <a:srgbClr val="3D97BB"/>
                </a:solidFill>
                <a:latin typeface="Verdana" pitchFamily="-12" charset="0"/>
                <a:ea typeface="ＭＳ Ｐゴシック" pitchFamily="-12" charset="-128"/>
                <a:cs typeface="ＭＳ Ｐゴシック" pitchFamily="-12" charset="-128"/>
              </a:defRPr>
            </a:lvl5pPr>
            <a:lvl6pPr marL="4572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6pPr>
            <a:lvl7pPr marL="9144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7pPr>
            <a:lvl8pPr marL="13716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8pPr>
            <a:lvl9pPr marL="1828800" fontAlgn="base">
              <a:spcBef>
                <a:spcPct val="0"/>
              </a:spcBef>
              <a:spcAft>
                <a:spcPct val="0"/>
              </a:spcAft>
              <a:defRPr>
                <a:solidFill>
                  <a:srgbClr val="3D97BB"/>
                </a:solidFill>
                <a:latin typeface="Verdana" pitchFamily="-12" charset="0"/>
                <a:ea typeface="ＭＳ Ｐゴシック" pitchFamily="-12" charset="-128"/>
                <a:cs typeface="ＭＳ Ｐゴシック" pitchFamily="-12" charset="-128"/>
              </a:defRPr>
            </a:lvl9pPr>
          </a:lstStyle>
          <a:p>
            <a:r>
              <a:rPr lang="en-US" dirty="0"/>
              <a:t>What we do &amp; how do we do it </a:t>
            </a:r>
            <a:r>
              <a:rPr lang="en-US" dirty="0" smtClean="0"/>
              <a:t>| </a:t>
            </a:r>
            <a:r>
              <a:rPr lang="en-US" dirty="0"/>
              <a:t>Overview</a:t>
            </a:r>
          </a:p>
        </p:txBody>
      </p:sp>
      <p:sp>
        <p:nvSpPr>
          <p:cNvPr id="8" name="TextBox 7"/>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2</a:t>
            </a:r>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5</a:t>
            </a:fld>
            <a:endParaRPr lang="en-US" dirty="0"/>
          </a:p>
        </p:txBody>
      </p:sp>
      <p:sp>
        <p:nvSpPr>
          <p:cNvPr id="14" name="TextBox 13"/>
          <p:cNvSpPr txBox="1"/>
          <p:nvPr/>
        </p:nvSpPr>
        <p:spPr bwMode="auto">
          <a:xfrm>
            <a:off x="454024" y="1358900"/>
            <a:ext cx="4308475" cy="3693319"/>
          </a:xfrm>
          <a:prstGeom prst="rect">
            <a:avLst/>
          </a:prstGeom>
          <a:noFill/>
          <a:ln w="9525">
            <a:noFill/>
            <a:miter lim="800000"/>
            <a:headEnd/>
            <a:tailEnd/>
          </a:ln>
        </p:spPr>
        <p:txBody>
          <a:bodyPr wrap="square" lIns="0" rtlCol="0">
            <a:prstTxWarp prst="textNoShape">
              <a:avLst/>
            </a:prstTxWarp>
            <a:spAutoFit/>
          </a:bodyPr>
          <a:lstStyle/>
          <a:p>
            <a:pPr marL="114300" lvl="0" indent="-114300"/>
            <a:r>
              <a:rPr lang="en-US" sz="1300" dirty="0" smtClean="0">
                <a:solidFill>
                  <a:srgbClr val="C00000"/>
                </a:solidFill>
                <a:latin typeface="Calibri" pitchFamily="34" charset="0"/>
                <a:cs typeface="Calibri" pitchFamily="34" charset="0"/>
              </a:rPr>
              <a:t>Creative Design (Static and Interactive assets)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Creative asset production, support and maintenance </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Product tours and Demos (Flash-based)</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Banners / posters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Presentations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Logos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Marketing material</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Mailers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Creative design support </a:t>
            </a:r>
            <a:r>
              <a:rPr lang="en-US" sz="1300" b="0" dirty="0" smtClean="0">
                <a:solidFill>
                  <a:schemeClr val="tx1">
                    <a:lumMod val="65000"/>
                    <a:lumOff val="35000"/>
                  </a:schemeClr>
                </a:solidFill>
                <a:latin typeface="Calibri" pitchFamily="34" charset="0"/>
                <a:cs typeface="Calibri" pitchFamily="34" charset="0"/>
              </a:rPr>
              <a:t/>
            </a:r>
            <a:br>
              <a:rPr lang="en-US" sz="1300" b="0" dirty="0" smtClean="0">
                <a:solidFill>
                  <a:schemeClr val="tx1">
                    <a:lumMod val="65000"/>
                    <a:lumOff val="35000"/>
                  </a:schemeClr>
                </a:solidFill>
                <a:latin typeface="Calibri" pitchFamily="34" charset="0"/>
                <a:cs typeface="Calibri" pitchFamily="34" charset="0"/>
              </a:rPr>
            </a:br>
            <a:endParaRPr lang="en-US" sz="1300" b="0" dirty="0" smtClean="0">
              <a:solidFill>
                <a:schemeClr val="tx1">
                  <a:lumMod val="65000"/>
                  <a:lumOff val="35000"/>
                </a:schemeClr>
              </a:solidFill>
              <a:latin typeface="Calibri" pitchFamily="34" charset="0"/>
              <a:cs typeface="Calibri" pitchFamily="34" charset="0"/>
            </a:endParaRPr>
          </a:p>
          <a:p>
            <a:pPr marL="114300" lvl="0" indent="-114300"/>
            <a:r>
              <a:rPr lang="en-US" sz="1300" dirty="0" smtClean="0">
                <a:solidFill>
                  <a:srgbClr val="C00000"/>
                </a:solidFill>
                <a:latin typeface="Calibri" pitchFamily="34" charset="0"/>
                <a:cs typeface="Calibri" pitchFamily="34" charset="0"/>
              </a:rPr>
              <a:t>Content Publishing Services (Websites, Intranets &amp; Portals)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Development (design/strategy provided by client/agency)</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Maintenance / Support</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Migrations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Porting sites to mobile platforms </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Accessibility compliance</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Converting presentations to HTML5</a:t>
            </a:r>
            <a:r>
              <a:rPr lang="en-US" sz="1300" b="0" dirty="0" smtClean="0">
                <a:solidFill>
                  <a:schemeClr val="tx1">
                    <a:lumMod val="65000"/>
                    <a:lumOff val="35000"/>
                  </a:schemeClr>
                </a:solidFill>
                <a:latin typeface="Calibri" pitchFamily="34" charset="0"/>
                <a:cs typeface="Calibri" pitchFamily="34" charset="0"/>
              </a:rPr>
              <a:t/>
            </a:r>
            <a:br>
              <a:rPr lang="en-US" sz="1300" b="0" dirty="0" smtClean="0">
                <a:solidFill>
                  <a:schemeClr val="tx1">
                    <a:lumMod val="65000"/>
                    <a:lumOff val="35000"/>
                  </a:schemeClr>
                </a:solidFill>
                <a:latin typeface="Calibri" pitchFamily="34" charset="0"/>
                <a:cs typeface="Calibri" pitchFamily="34" charset="0"/>
              </a:rPr>
            </a:br>
            <a:endParaRPr lang="en-US" sz="1300" b="0" dirty="0">
              <a:solidFill>
                <a:schemeClr val="tx1">
                  <a:lumMod val="65000"/>
                  <a:lumOff val="35000"/>
                </a:schemeClr>
              </a:solidFill>
              <a:latin typeface="Calibri" pitchFamily="34" charset="0"/>
              <a:cs typeface="Calibri" pitchFamily="34" charset="0"/>
            </a:endParaRPr>
          </a:p>
        </p:txBody>
      </p:sp>
      <p:sp>
        <p:nvSpPr>
          <p:cNvPr id="15" name="TextBox 14"/>
          <p:cNvSpPr txBox="1"/>
          <p:nvPr/>
        </p:nvSpPr>
        <p:spPr bwMode="auto">
          <a:xfrm>
            <a:off x="4952999" y="1358900"/>
            <a:ext cx="4133850" cy="3493264"/>
          </a:xfrm>
          <a:prstGeom prst="rect">
            <a:avLst/>
          </a:prstGeom>
          <a:noFill/>
          <a:ln w="9525">
            <a:noFill/>
            <a:miter lim="800000"/>
            <a:headEnd/>
            <a:tailEnd/>
          </a:ln>
        </p:spPr>
        <p:txBody>
          <a:bodyPr wrap="square" lIns="0" rtlCol="0">
            <a:prstTxWarp prst="textNoShape">
              <a:avLst/>
            </a:prstTxWarp>
            <a:spAutoFit/>
          </a:bodyPr>
          <a:lstStyle/>
          <a:p>
            <a:pPr marL="114300" lvl="0" indent="-114300"/>
            <a:r>
              <a:rPr lang="en-US" sz="1300" dirty="0" smtClean="0">
                <a:solidFill>
                  <a:srgbClr val="C00000"/>
                </a:solidFill>
                <a:latin typeface="Calibri" pitchFamily="34" charset="0"/>
                <a:cs typeface="Calibri" pitchFamily="34" charset="0"/>
              </a:rPr>
              <a:t>UI </a:t>
            </a:r>
            <a:r>
              <a:rPr lang="en-US" sz="1300" dirty="0">
                <a:solidFill>
                  <a:srgbClr val="C00000"/>
                </a:solidFill>
                <a:latin typeface="Calibri" pitchFamily="34" charset="0"/>
                <a:cs typeface="Calibri" pitchFamily="34" charset="0"/>
              </a:rPr>
              <a:t>Testing</a:t>
            </a:r>
          </a:p>
          <a:p>
            <a:pPr marL="114300" lvl="1" indent="-114300">
              <a:buFont typeface="Arial" pitchFamily="34" charset="0"/>
              <a:buChar char="•"/>
            </a:pPr>
            <a:r>
              <a:rPr lang="en-US" sz="1300" b="0" dirty="0">
                <a:solidFill>
                  <a:schemeClr val="tx1">
                    <a:lumMod val="85000"/>
                    <a:lumOff val="15000"/>
                  </a:schemeClr>
                </a:solidFill>
                <a:latin typeface="Calibri" pitchFamily="34" charset="0"/>
                <a:cs typeface="Calibri" pitchFamily="34" charset="0"/>
              </a:rPr>
              <a:t>Content Visual QA</a:t>
            </a:r>
          </a:p>
          <a:p>
            <a:pPr marL="114300" lvl="1" indent="-114300">
              <a:buFont typeface="Arial" pitchFamily="34" charset="0"/>
              <a:buChar char="•"/>
            </a:pPr>
            <a:r>
              <a:rPr lang="en-US" sz="1300" b="0" dirty="0">
                <a:solidFill>
                  <a:schemeClr val="tx1">
                    <a:lumMod val="85000"/>
                    <a:lumOff val="15000"/>
                  </a:schemeClr>
                </a:solidFill>
                <a:latin typeface="Calibri" pitchFamily="34" charset="0"/>
                <a:cs typeface="Calibri" pitchFamily="34" charset="0"/>
              </a:rPr>
              <a:t>Content Textual QA</a:t>
            </a:r>
          </a:p>
          <a:p>
            <a:pPr marL="114300" lvl="1" indent="-114300">
              <a:buFont typeface="Arial" pitchFamily="34" charset="0"/>
              <a:buChar char="•"/>
            </a:pPr>
            <a:r>
              <a:rPr lang="en-US" sz="1300" b="0" dirty="0">
                <a:solidFill>
                  <a:schemeClr val="tx1">
                    <a:lumMod val="85000"/>
                    <a:lumOff val="15000"/>
                  </a:schemeClr>
                </a:solidFill>
                <a:latin typeface="Calibri" pitchFamily="34" charset="0"/>
                <a:cs typeface="Calibri" pitchFamily="34" charset="0"/>
              </a:rPr>
              <a:t>Content Code Testing</a:t>
            </a:r>
          </a:p>
          <a:p>
            <a:pPr marL="114300" lvl="1" indent="-114300">
              <a:buFont typeface="Arial" pitchFamily="34" charset="0"/>
              <a:buChar char="•"/>
            </a:pPr>
            <a:r>
              <a:rPr lang="en-US" sz="1300" b="0" dirty="0">
                <a:solidFill>
                  <a:schemeClr val="tx1">
                    <a:lumMod val="85000"/>
                    <a:lumOff val="15000"/>
                  </a:schemeClr>
                </a:solidFill>
                <a:latin typeface="Calibri" pitchFamily="34" charset="0"/>
                <a:cs typeface="Calibri" pitchFamily="34" charset="0"/>
              </a:rPr>
              <a:t>Accessibility  Compliance </a:t>
            </a:r>
            <a:r>
              <a:rPr lang="en-US" sz="1300" b="0" dirty="0" smtClean="0">
                <a:solidFill>
                  <a:schemeClr val="tx1">
                    <a:lumMod val="85000"/>
                    <a:lumOff val="15000"/>
                  </a:schemeClr>
                </a:solidFill>
                <a:latin typeface="Calibri" pitchFamily="34" charset="0"/>
                <a:cs typeface="Calibri" pitchFamily="34" charset="0"/>
              </a:rPr>
              <a:t>Testing</a:t>
            </a:r>
          </a:p>
          <a:p>
            <a:pPr marL="114300" lvl="1" indent="-114300"/>
            <a:endParaRPr lang="en-US" sz="1300" b="0" dirty="0">
              <a:solidFill>
                <a:schemeClr val="tx1">
                  <a:lumMod val="65000"/>
                  <a:lumOff val="35000"/>
                </a:schemeClr>
              </a:solidFill>
              <a:latin typeface="Calibri" pitchFamily="34" charset="0"/>
              <a:cs typeface="Calibri" pitchFamily="34" charset="0"/>
            </a:endParaRPr>
          </a:p>
          <a:p>
            <a:pPr marL="114300" lvl="1" indent="-114300"/>
            <a:endParaRPr lang="en-US" sz="1300" b="0" dirty="0" smtClean="0">
              <a:solidFill>
                <a:schemeClr val="tx1">
                  <a:lumMod val="65000"/>
                  <a:lumOff val="35000"/>
                </a:schemeClr>
              </a:solidFill>
              <a:latin typeface="Calibri" pitchFamily="34" charset="0"/>
              <a:cs typeface="Calibri" pitchFamily="34" charset="0"/>
            </a:endParaRPr>
          </a:p>
          <a:p>
            <a:pPr marL="114300" lvl="1" indent="-114300"/>
            <a:endParaRPr lang="en-US" sz="1300" b="0" dirty="0">
              <a:solidFill>
                <a:schemeClr val="tx1">
                  <a:lumMod val="65000"/>
                  <a:lumOff val="35000"/>
                </a:schemeClr>
              </a:solidFill>
              <a:latin typeface="Calibri" pitchFamily="34" charset="0"/>
              <a:cs typeface="Calibri" pitchFamily="34" charset="0"/>
            </a:endParaRPr>
          </a:p>
          <a:p>
            <a:pPr marL="114300" lvl="1" indent="-114300"/>
            <a:endParaRPr lang="en-US" sz="1300" b="0" dirty="0" smtClean="0">
              <a:solidFill>
                <a:schemeClr val="tx1">
                  <a:lumMod val="65000"/>
                  <a:lumOff val="35000"/>
                </a:schemeClr>
              </a:solidFill>
              <a:latin typeface="Calibri" pitchFamily="34" charset="0"/>
              <a:cs typeface="Calibri" pitchFamily="34" charset="0"/>
            </a:endParaRPr>
          </a:p>
          <a:p>
            <a:pPr marL="114300" lvl="1" indent="-114300"/>
            <a:endParaRPr lang="en-US" sz="1300" b="0" dirty="0">
              <a:solidFill>
                <a:schemeClr val="tx1">
                  <a:lumMod val="65000"/>
                  <a:lumOff val="35000"/>
                </a:schemeClr>
              </a:solidFill>
              <a:latin typeface="Calibri" pitchFamily="34" charset="0"/>
              <a:cs typeface="Calibri" pitchFamily="34" charset="0"/>
            </a:endParaRPr>
          </a:p>
          <a:p>
            <a:pPr marL="114300" lvl="1" indent="-114300"/>
            <a:endParaRPr lang="en-US" sz="1300" b="0" dirty="0">
              <a:solidFill>
                <a:schemeClr val="tx1">
                  <a:lumMod val="65000"/>
                  <a:lumOff val="35000"/>
                </a:schemeClr>
              </a:solidFill>
              <a:latin typeface="Calibri" pitchFamily="34" charset="0"/>
              <a:cs typeface="Calibri" pitchFamily="34" charset="0"/>
            </a:endParaRPr>
          </a:p>
          <a:p>
            <a:pPr marL="114300" lvl="0" indent="-114300"/>
            <a:r>
              <a:rPr lang="en-US" sz="1300" dirty="0" smtClean="0">
                <a:solidFill>
                  <a:srgbClr val="C00000"/>
                </a:solidFill>
                <a:latin typeface="Calibri" pitchFamily="34" charset="0"/>
                <a:cs typeface="Calibri" pitchFamily="34" charset="0"/>
              </a:rPr>
              <a:t>Engagement Models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Long term SLA/Program governance models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Managed Services </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Ticketing Services</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Development Maintenance &amp; Support</a:t>
            </a:r>
          </a:p>
          <a:p>
            <a:pPr marL="114300" lvl="1" indent="-114300">
              <a:buFont typeface="Arial" pitchFamily="34" charset="0"/>
              <a:buChar char="•"/>
            </a:pPr>
            <a:r>
              <a:rPr lang="en-US" sz="1300" b="0" dirty="0" smtClean="0">
                <a:solidFill>
                  <a:schemeClr val="tx1">
                    <a:lumMod val="85000"/>
                    <a:lumOff val="15000"/>
                  </a:schemeClr>
                </a:solidFill>
                <a:latin typeface="Calibri" pitchFamily="34" charset="0"/>
                <a:cs typeface="Calibri" pitchFamily="34" charset="0"/>
              </a:rPr>
              <a:t>Creative Maintenance &amp; Support</a:t>
            </a:r>
          </a:p>
        </p:txBody>
      </p:sp>
    </p:spTree>
    <p:extLst>
      <p:ext uri="{BB962C8B-B14F-4D97-AF65-F5344CB8AC3E}">
        <p14:creationId xmlns:p14="http://schemas.microsoft.com/office/powerpoint/2010/main" val="1207707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960830" y="2139950"/>
            <a:ext cx="1544995" cy="2180905"/>
          </a:xfrm>
          <a:prstGeom prst="rect">
            <a:avLst/>
          </a:prstGeom>
          <a:noFill/>
          <a:ln w="9525">
            <a:noFill/>
            <a:miter lim="800000"/>
            <a:headEnd/>
            <a:tailEnd/>
          </a:ln>
          <a:effectLst/>
        </p:spPr>
      </p:pic>
      <p:sp>
        <p:nvSpPr>
          <p:cNvPr id="12290" name="Text Box 7"/>
          <p:cNvSpPr txBox="1">
            <a:spLocks noChangeArrowheads="1"/>
          </p:cNvSpPr>
          <p:nvPr/>
        </p:nvSpPr>
        <p:spPr bwMode="auto">
          <a:xfrm>
            <a:off x="1181894" y="3625850"/>
            <a:ext cx="6475412" cy="646331"/>
          </a:xfrm>
          <a:prstGeom prst="rect">
            <a:avLst/>
          </a:prstGeom>
          <a:noFill/>
          <a:ln w="9525">
            <a:noFill/>
            <a:miter lim="800000"/>
            <a:headEnd/>
            <a:tailEnd/>
          </a:ln>
        </p:spPr>
        <p:txBody>
          <a:bodyPr wrap="square">
            <a:spAutoFit/>
          </a:bodyPr>
          <a:lstStyle/>
          <a:p>
            <a:r>
              <a:rPr lang="en-US" sz="3600" dirty="0" smtClean="0">
                <a:solidFill>
                  <a:schemeClr val="tx1">
                    <a:lumMod val="65000"/>
                    <a:lumOff val="35000"/>
                  </a:schemeClr>
                </a:solidFill>
                <a:latin typeface="Calibri" pitchFamily="34" charset="0"/>
                <a:cs typeface="Calibri" pitchFamily="34" charset="0"/>
              </a:rPr>
              <a:t>The last thing we do is “Design”.</a:t>
            </a:r>
            <a:endParaRPr lang="en-US" sz="3600" dirty="0">
              <a:solidFill>
                <a:schemeClr val="tx1">
                  <a:lumMod val="65000"/>
                  <a:lumOff val="35000"/>
                </a:schemeClr>
              </a:solidFill>
              <a:latin typeface="Calibri" pitchFamily="34" charset="0"/>
              <a:cs typeface="Calibri" pitchFamily="34" charset="0"/>
            </a:endParaRPr>
          </a:p>
        </p:txBody>
      </p:sp>
      <p:sp>
        <p:nvSpPr>
          <p:cNvPr id="3" name="TextBox 2"/>
          <p:cNvSpPr txBox="1"/>
          <p:nvPr/>
        </p:nvSpPr>
        <p:spPr bwMode="auto">
          <a:xfrm>
            <a:off x="454025" y="1130300"/>
            <a:ext cx="8242300" cy="2169825"/>
          </a:xfrm>
          <a:prstGeom prst="rect">
            <a:avLst/>
          </a:prstGeom>
          <a:noFill/>
          <a:ln w="9525">
            <a:noFill/>
            <a:miter lim="800000"/>
            <a:headEnd/>
            <a:tailEnd/>
          </a:ln>
        </p:spPr>
        <p:txBody>
          <a:bodyPr wrap="square" lIns="0" rtlCol="0">
            <a:prstTxWarp prst="textNoShape">
              <a:avLst/>
            </a:prstTxWarp>
            <a:spAutoFit/>
          </a:bodyPr>
          <a:lstStyle/>
          <a:p>
            <a:pPr marL="228600" indent="-228600" eaLnBrk="0" hangingPunct="0">
              <a:lnSpc>
                <a:spcPct val="150000"/>
              </a:lnSpc>
              <a:buClr>
                <a:schemeClr val="tx1">
                  <a:lumMod val="85000"/>
                  <a:lumOff val="15000"/>
                </a:schemeClr>
              </a:buClr>
              <a:buFont typeface="+mj-lt"/>
              <a:buAutoNum type="arabicPeriod"/>
            </a:pPr>
            <a:r>
              <a:rPr lang="en-US" sz="1800" b="0" i="1" dirty="0" smtClean="0">
                <a:solidFill>
                  <a:schemeClr val="accent2">
                    <a:lumMod val="60000"/>
                    <a:lumOff val="40000"/>
                  </a:schemeClr>
                </a:solidFill>
                <a:latin typeface="Calibri" pitchFamily="34" charset="0"/>
                <a:cs typeface="Calibri" pitchFamily="34" charset="0"/>
              </a:rPr>
              <a:t>We gather </a:t>
            </a:r>
            <a:r>
              <a:rPr lang="en-US" sz="1800" b="0" dirty="0" smtClean="0">
                <a:solidFill>
                  <a:schemeClr val="tx1">
                    <a:lumMod val="75000"/>
                    <a:lumOff val="25000"/>
                  </a:schemeClr>
                </a:solidFill>
                <a:latin typeface="Calibri" pitchFamily="34" charset="0"/>
                <a:cs typeface="Calibri" pitchFamily="34" charset="0"/>
              </a:rPr>
              <a:t>requirements from our clients</a:t>
            </a:r>
          </a:p>
          <a:p>
            <a:pPr marL="228600" indent="-228600" eaLnBrk="0" hangingPunct="0">
              <a:lnSpc>
                <a:spcPct val="150000"/>
              </a:lnSpc>
              <a:buClr>
                <a:schemeClr val="tx1">
                  <a:lumMod val="85000"/>
                  <a:lumOff val="15000"/>
                </a:schemeClr>
              </a:buClr>
              <a:buFont typeface="+mj-lt"/>
              <a:buAutoNum type="arabicPeriod"/>
            </a:pPr>
            <a:r>
              <a:rPr lang="en-US" sz="1800" b="0" i="1" dirty="0" smtClean="0">
                <a:solidFill>
                  <a:schemeClr val="accent2">
                    <a:lumMod val="60000"/>
                    <a:lumOff val="40000"/>
                  </a:schemeClr>
                </a:solidFill>
                <a:latin typeface="Calibri" pitchFamily="34" charset="0"/>
                <a:cs typeface="Calibri" pitchFamily="34" charset="0"/>
              </a:rPr>
              <a:t>We analyze </a:t>
            </a:r>
            <a:r>
              <a:rPr lang="en-US" sz="1800" b="0" dirty="0" smtClean="0">
                <a:solidFill>
                  <a:schemeClr val="tx1">
                    <a:lumMod val="75000"/>
                    <a:lumOff val="25000"/>
                  </a:schemeClr>
                </a:solidFill>
                <a:latin typeface="Calibri" pitchFamily="34" charset="0"/>
                <a:cs typeface="Calibri" pitchFamily="34" charset="0"/>
              </a:rPr>
              <a:t>the requirement and create Information architecture and wireframe</a:t>
            </a:r>
          </a:p>
          <a:p>
            <a:pPr marL="228600" indent="-228600" eaLnBrk="0" hangingPunct="0">
              <a:lnSpc>
                <a:spcPct val="150000"/>
              </a:lnSpc>
              <a:buClr>
                <a:schemeClr val="tx1">
                  <a:lumMod val="85000"/>
                  <a:lumOff val="15000"/>
                </a:schemeClr>
              </a:buClr>
              <a:buFont typeface="+mj-lt"/>
              <a:buAutoNum type="arabicPeriod"/>
            </a:pPr>
            <a:r>
              <a:rPr lang="en-US" sz="1800" b="0" i="1" dirty="0" smtClean="0">
                <a:solidFill>
                  <a:schemeClr val="accent2">
                    <a:lumMod val="60000"/>
                    <a:lumOff val="40000"/>
                  </a:schemeClr>
                </a:solidFill>
                <a:latin typeface="Calibri" pitchFamily="34" charset="0"/>
                <a:cs typeface="Calibri" pitchFamily="34" charset="0"/>
              </a:rPr>
              <a:t>We research </a:t>
            </a:r>
            <a:r>
              <a:rPr lang="en-US" sz="1800" b="0" dirty="0" smtClean="0">
                <a:solidFill>
                  <a:schemeClr val="tx1">
                    <a:lumMod val="75000"/>
                    <a:lumOff val="25000"/>
                  </a:schemeClr>
                </a:solidFill>
                <a:latin typeface="Calibri" pitchFamily="34" charset="0"/>
                <a:cs typeface="Calibri" pitchFamily="34" charset="0"/>
              </a:rPr>
              <a:t>and do competition analysis</a:t>
            </a:r>
          </a:p>
          <a:p>
            <a:pPr marL="228600" indent="-228600" eaLnBrk="0" hangingPunct="0">
              <a:lnSpc>
                <a:spcPct val="150000"/>
              </a:lnSpc>
              <a:buClr>
                <a:schemeClr val="tx1">
                  <a:lumMod val="85000"/>
                  <a:lumOff val="15000"/>
                </a:schemeClr>
              </a:buClr>
              <a:buFont typeface="+mj-lt"/>
              <a:buAutoNum type="arabicPeriod"/>
            </a:pPr>
            <a:r>
              <a:rPr lang="en-US" sz="1800" b="0" i="1" dirty="0" smtClean="0">
                <a:solidFill>
                  <a:schemeClr val="accent2">
                    <a:lumMod val="60000"/>
                    <a:lumOff val="40000"/>
                  </a:schemeClr>
                </a:solidFill>
                <a:latin typeface="Calibri" pitchFamily="34" charset="0"/>
                <a:cs typeface="Calibri" pitchFamily="34" charset="0"/>
              </a:rPr>
              <a:t>We think </a:t>
            </a:r>
            <a:r>
              <a:rPr lang="en-US" sz="1800" b="0" dirty="0" smtClean="0">
                <a:solidFill>
                  <a:schemeClr val="tx1">
                    <a:lumMod val="75000"/>
                    <a:lumOff val="25000"/>
                  </a:schemeClr>
                </a:solidFill>
                <a:latin typeface="Calibri" pitchFamily="34" charset="0"/>
                <a:cs typeface="Calibri" pitchFamily="34" charset="0"/>
              </a:rPr>
              <a:t>&amp; do brain storming, trend setting, decide on color palette</a:t>
            </a:r>
          </a:p>
          <a:p>
            <a:pPr marL="228600" indent="-228600" eaLnBrk="0" hangingPunct="0">
              <a:lnSpc>
                <a:spcPct val="150000"/>
              </a:lnSpc>
              <a:buClr>
                <a:schemeClr val="tx1">
                  <a:lumMod val="85000"/>
                  <a:lumOff val="15000"/>
                </a:schemeClr>
              </a:buClr>
              <a:buFont typeface="+mj-lt"/>
              <a:buAutoNum type="arabicPeriod"/>
            </a:pPr>
            <a:r>
              <a:rPr lang="en-US" sz="1800" b="0" i="1" dirty="0" smtClean="0">
                <a:solidFill>
                  <a:schemeClr val="accent2">
                    <a:lumMod val="60000"/>
                    <a:lumOff val="40000"/>
                  </a:schemeClr>
                </a:solidFill>
                <a:latin typeface="Calibri" pitchFamily="34" charset="0"/>
                <a:cs typeface="Calibri" pitchFamily="34" charset="0"/>
              </a:rPr>
              <a:t>We scribble </a:t>
            </a:r>
            <a:r>
              <a:rPr lang="en-US" sz="1800" b="0" dirty="0" smtClean="0">
                <a:solidFill>
                  <a:schemeClr val="tx1">
                    <a:lumMod val="75000"/>
                    <a:lumOff val="25000"/>
                  </a:schemeClr>
                </a:solidFill>
                <a:latin typeface="Calibri" pitchFamily="34" charset="0"/>
                <a:cs typeface="Calibri" pitchFamily="34" charset="0"/>
              </a:rPr>
              <a:t>our ideas</a:t>
            </a:r>
          </a:p>
        </p:txBody>
      </p:sp>
      <p:sp>
        <p:nvSpPr>
          <p:cNvPr id="7" name="Title 5"/>
          <p:cNvSpPr>
            <a:spLocks noGrp="1"/>
          </p:cNvSpPr>
          <p:nvPr>
            <p:ph type="title"/>
          </p:nvPr>
        </p:nvSpPr>
        <p:spPr/>
        <p:txBody>
          <a:bodyPr lIns="0" rIns="0"/>
          <a:lstStyle/>
          <a:p>
            <a:r>
              <a:rPr lang="en-US" sz="2000" dirty="0"/>
              <a:t>What we do &amp; how do we do it </a:t>
            </a:r>
            <a:r>
              <a:rPr lang="en-US" sz="2000" dirty="0" smtClean="0"/>
              <a:t> | Why we are here?</a:t>
            </a:r>
            <a:endParaRPr lang="en-US" sz="2000" dirty="0"/>
          </a:p>
        </p:txBody>
      </p:sp>
      <p:sp>
        <p:nvSpPr>
          <p:cNvPr id="8" name="TextBox 7"/>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2</a:t>
            </a:r>
          </a:p>
        </p:txBody>
      </p:sp>
      <p:sp>
        <p:nvSpPr>
          <p:cNvPr id="9" name="Footer Placeholder 8"/>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0" name="Slide Number Placeholder 9"/>
          <p:cNvSpPr>
            <a:spLocks noGrp="1"/>
          </p:cNvSpPr>
          <p:nvPr>
            <p:ph type="sldNum" sz="quarter" idx="4"/>
          </p:nvPr>
        </p:nvSpPr>
        <p:spPr/>
        <p:txBody>
          <a:bodyPr/>
          <a:lstStyle/>
          <a:p>
            <a:pPr>
              <a:defRPr/>
            </a:pPr>
            <a:fld id="{0B29B4DF-0B59-411B-BCF2-5B7E7B65BA1C}" type="slidenum">
              <a:rPr lang="en-US" smtClean="0"/>
              <a:pPr>
                <a:defRPr/>
              </a:pPr>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546724" y="5657368"/>
            <a:ext cx="8149601" cy="1015663"/>
          </a:xfrm>
          <a:prstGeom prst="rect">
            <a:avLst/>
          </a:prstGeom>
          <a:noFill/>
          <a:ln w="9525">
            <a:noFill/>
            <a:miter lim="800000"/>
            <a:headEnd/>
            <a:tailEnd/>
          </a:ln>
        </p:spPr>
        <p:txBody>
          <a:bodyPr wrap="square" lIns="0" rtlCol="0">
            <a:prstTxWarp prst="textNoShape">
              <a:avLst/>
            </a:prstTxWarp>
            <a:spAutoFit/>
          </a:bodyPr>
          <a:lstStyle/>
          <a:p>
            <a:pPr eaLnBrk="0" hangingPunct="0">
              <a:lnSpc>
                <a:spcPct val="150000"/>
              </a:lnSpc>
            </a:pPr>
            <a:r>
              <a:rPr lang="en-US" sz="1200" b="0" i="1" dirty="0" smtClean="0">
                <a:solidFill>
                  <a:schemeClr val="tx1">
                    <a:lumMod val="85000"/>
                    <a:lumOff val="15000"/>
                  </a:schemeClr>
                </a:solidFill>
                <a:latin typeface="Calibri" pitchFamily="34" charset="0"/>
                <a:cs typeface="Calibri" pitchFamily="34" charset="0"/>
              </a:rPr>
              <a:t>Our client list includes:</a:t>
            </a:r>
          </a:p>
          <a:p>
            <a:pPr eaLnBrk="0" hangingPunct="0"/>
            <a:r>
              <a:rPr lang="en-US" sz="1200" b="0" dirty="0" smtClean="0">
                <a:solidFill>
                  <a:schemeClr val="tx1">
                    <a:lumMod val="85000"/>
                    <a:lumOff val="15000"/>
                  </a:schemeClr>
                </a:solidFill>
                <a:latin typeface="Calibri" pitchFamily="34" charset="0"/>
                <a:cs typeface="Calibri" pitchFamily="34" charset="0"/>
              </a:rPr>
              <a:t>Fortune 500 companies | World-renowned </a:t>
            </a:r>
            <a:r>
              <a:rPr lang="en-US" sz="1200" b="0" dirty="0">
                <a:solidFill>
                  <a:schemeClr val="tx1">
                    <a:lumMod val="85000"/>
                    <a:lumOff val="15000"/>
                  </a:schemeClr>
                </a:solidFill>
                <a:latin typeface="Calibri" pitchFamily="34" charset="0"/>
                <a:cs typeface="Calibri" pitchFamily="34" charset="0"/>
              </a:rPr>
              <a:t>i</a:t>
            </a:r>
            <a:r>
              <a:rPr lang="en-US" sz="1200" b="0" dirty="0" smtClean="0">
                <a:solidFill>
                  <a:schemeClr val="tx1">
                    <a:lumMod val="85000"/>
                    <a:lumOff val="15000"/>
                  </a:schemeClr>
                </a:solidFill>
                <a:latin typeface="Calibri" pitchFamily="34" charset="0"/>
                <a:cs typeface="Calibri" pitchFamily="34" charset="0"/>
              </a:rPr>
              <a:t>nsurance providers and financial institutions | Top of the line </a:t>
            </a:r>
            <a:r>
              <a:rPr lang="en-US" sz="1200" b="0" dirty="0">
                <a:solidFill>
                  <a:schemeClr val="tx1">
                    <a:lumMod val="85000"/>
                    <a:lumOff val="15000"/>
                  </a:schemeClr>
                </a:solidFill>
                <a:latin typeface="Calibri" pitchFamily="34" charset="0"/>
                <a:cs typeface="Calibri" pitchFamily="34" charset="0"/>
              </a:rPr>
              <a:t>r</a:t>
            </a:r>
            <a:r>
              <a:rPr lang="en-US" sz="1200" b="0" dirty="0" smtClean="0">
                <a:solidFill>
                  <a:schemeClr val="tx1">
                    <a:lumMod val="85000"/>
                    <a:lumOff val="15000"/>
                  </a:schemeClr>
                </a:solidFill>
                <a:latin typeface="Calibri" pitchFamily="34" charset="0"/>
                <a:cs typeface="Calibri" pitchFamily="34" charset="0"/>
              </a:rPr>
              <a:t>etail chains | Travel and Tourism giants</a:t>
            </a:r>
          </a:p>
          <a:p>
            <a:pPr marL="228600" indent="-228600" eaLnBrk="0" hangingPunct="0">
              <a:lnSpc>
                <a:spcPct val="150000"/>
              </a:lnSpc>
              <a:buFont typeface="+mj-lt"/>
              <a:buAutoNum type="arabicPeriod"/>
            </a:pPr>
            <a:endParaRPr lang="en-US" sz="1200" b="0" dirty="0" smtClean="0">
              <a:solidFill>
                <a:schemeClr val="tx1">
                  <a:lumMod val="75000"/>
                  <a:lumOff val="25000"/>
                </a:schemeClr>
              </a:solidFill>
              <a:latin typeface="Calibri" pitchFamily="34" charset="0"/>
              <a:cs typeface="Calibri" pitchFamily="34" charset="0"/>
            </a:endParaRPr>
          </a:p>
        </p:txBody>
      </p:sp>
      <p:sp>
        <p:nvSpPr>
          <p:cNvPr id="7" name="Title 5"/>
          <p:cNvSpPr>
            <a:spLocks noGrp="1"/>
          </p:cNvSpPr>
          <p:nvPr>
            <p:ph type="title"/>
          </p:nvPr>
        </p:nvSpPr>
        <p:spPr>
          <a:xfrm>
            <a:off x="431800" y="406400"/>
            <a:ext cx="7770504" cy="495300"/>
          </a:xfrm>
        </p:spPr>
        <p:txBody>
          <a:bodyPr lIns="0" rIns="0"/>
          <a:lstStyle/>
          <a:p>
            <a:r>
              <a:rPr lang="en-US" sz="2000" dirty="0"/>
              <a:t>What we do &amp; how do we do it </a:t>
            </a:r>
            <a:r>
              <a:rPr lang="en-US" sz="2000" dirty="0" smtClean="0"/>
              <a:t>| For whom we provide design solutions?</a:t>
            </a:r>
            <a:endParaRPr lang="en-US" sz="2000" dirty="0"/>
          </a:p>
        </p:txBody>
      </p:sp>
      <p:sp>
        <p:nvSpPr>
          <p:cNvPr id="8" name="TextBox 7"/>
          <p:cNvSpPr txBox="1"/>
          <p:nvPr/>
        </p:nvSpPr>
        <p:spPr bwMode="auto">
          <a:xfrm>
            <a:off x="0" y="380695"/>
            <a:ext cx="250825" cy="307777"/>
          </a:xfrm>
          <a:prstGeom prst="rect">
            <a:avLst/>
          </a:prstGeom>
          <a:solidFill>
            <a:schemeClr val="bg1">
              <a:lumMod val="75000"/>
            </a:schemeClr>
          </a:solidFill>
          <a:ln w="9525">
            <a:noFill/>
            <a:miter lim="800000"/>
            <a:headEnd/>
            <a:tailEnd/>
          </a:ln>
        </p:spPr>
        <p:txBody>
          <a:bodyPr wrap="square" rtlCol="0">
            <a:prstTxWarp prst="textNoShape">
              <a:avLst/>
            </a:prstTxWarp>
            <a:spAutoFit/>
          </a:bodyPr>
          <a:lstStyle/>
          <a:p>
            <a:pPr algn="r" eaLnBrk="0" hangingPunct="0"/>
            <a:r>
              <a:rPr lang="en-US" sz="1400" dirty="0" smtClean="0">
                <a:solidFill>
                  <a:schemeClr val="bg1"/>
                </a:solidFill>
                <a:latin typeface="Calibri" pitchFamily="34" charset="0"/>
                <a:cs typeface="Calibri" pitchFamily="34" charset="0"/>
              </a:rPr>
              <a:t>2</a:t>
            </a:r>
          </a:p>
        </p:txBody>
      </p:sp>
      <p:sp>
        <p:nvSpPr>
          <p:cNvPr id="10" name="Footer Placeholder 9"/>
          <p:cNvSpPr>
            <a:spLocks noGrp="1"/>
          </p:cNvSpPr>
          <p:nvPr>
            <p:ph type="ftr" sz="quarter" idx="3"/>
          </p:nvPr>
        </p:nvSpPr>
        <p:spPr/>
        <p:txBody>
          <a:bodyPr/>
          <a:lstStyle/>
          <a:p>
            <a:pPr>
              <a:defRPr/>
            </a:pPr>
            <a:r>
              <a:rPr lang="en-US" dirty="0" smtClean="0"/>
              <a:t> l    © 2012, Cognizant Technology Solutions</a:t>
            </a:r>
            <a:endParaRPr lang="en-US" dirty="0"/>
          </a:p>
        </p:txBody>
      </p:sp>
      <p:sp>
        <p:nvSpPr>
          <p:cNvPr id="11" name="Slide Number Placeholder 10"/>
          <p:cNvSpPr>
            <a:spLocks noGrp="1"/>
          </p:cNvSpPr>
          <p:nvPr>
            <p:ph type="sldNum" sz="quarter" idx="4"/>
          </p:nvPr>
        </p:nvSpPr>
        <p:spPr/>
        <p:txBody>
          <a:bodyPr/>
          <a:lstStyle/>
          <a:p>
            <a:pPr>
              <a:defRPr/>
            </a:pPr>
            <a:fld id="{0B29B4DF-0B59-411B-BCF2-5B7E7B65BA1C}" type="slidenum">
              <a:rPr lang="en-US" smtClean="0"/>
              <a:pPr>
                <a:defRPr/>
              </a:pPr>
              <a:t>7</a:t>
            </a:fld>
            <a:endParaRPr lang="en-US" dirty="0"/>
          </a:p>
        </p:txBody>
      </p:sp>
      <p:pic>
        <p:nvPicPr>
          <p:cNvPr id="2050" name="Picture 2" descr="C:\Users\268545\Desktop\Logos_Kathleen_Visit\logos cop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48" y="1008529"/>
            <a:ext cx="8265704" cy="47652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4025" y="2617678"/>
            <a:ext cx="5014116" cy="589072"/>
          </a:xfrm>
          <a:prstGeom prst="rect">
            <a:avLst/>
          </a:prstGeom>
          <a:noFill/>
        </p:spPr>
        <p:txBody>
          <a:bodyPr wrap="square" rtlCol="0">
            <a:spAutoFit/>
          </a:bodyPr>
          <a:lstStyle/>
          <a:p>
            <a:pPr>
              <a:lnSpc>
                <a:spcPct val="150000"/>
              </a:lnSpc>
            </a:pPr>
            <a:r>
              <a:rPr lang="en-US" dirty="0" smtClean="0">
                <a:solidFill>
                  <a:srgbClr val="FFC000"/>
                </a:solidFill>
                <a:latin typeface="Calibri" pitchFamily="34" charset="0"/>
                <a:cs typeface="Calibri" pitchFamily="34" charset="0"/>
              </a:rPr>
              <a:t>Our philosophy</a:t>
            </a:r>
            <a:endParaRPr lang="en-US" dirty="0">
              <a:solidFill>
                <a:srgbClr val="FFC000"/>
              </a:solidFill>
              <a:latin typeface="Calibri" pitchFamily="34" charset="0"/>
              <a:cs typeface="Calibri" pitchFamily="34" charset="0"/>
            </a:endParaRPr>
          </a:p>
        </p:txBody>
      </p:sp>
    </p:spTree>
    <p:extLst>
      <p:ext uri="{BB962C8B-B14F-4D97-AF65-F5344CB8AC3E}">
        <p14:creationId xmlns:p14="http://schemas.microsoft.com/office/powerpoint/2010/main" val="1130825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lank Presentation">
  <a:themeElements>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fontScheme name="1_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lnDef>
    <a:txDef>
      <a:spPr bwMode="auto">
        <a:noFill/>
        <a:ln w="9525">
          <a:noFill/>
          <a:miter lim="800000"/>
          <a:headEnd/>
          <a:tailEnd/>
        </a:ln>
      </a:spPr>
      <a:bodyPr wrap="none" rtlCol="0">
        <a:prstTxWarp prst="textNoShape">
          <a:avLst/>
        </a:prstTxWarp>
        <a:spAutoFit/>
      </a:bodyPr>
      <a:lstStyle>
        <a:defPPr eaLnBrk="0" hangingPunct="0">
          <a:defRPr b="0" dirty="0" err="1" smtClean="0">
            <a:latin typeface="Verdana" charset="0"/>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F31BC6725678499B873552DB2E17F4" ma:contentTypeVersion="0" ma:contentTypeDescription="Create a new document." ma:contentTypeScope="" ma:versionID="80f229b991a288a3192306f5c5431ed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3FE2BB-D9DE-4B39-9482-ECBC080B6BA9}"/>
</file>

<file path=customXml/itemProps2.xml><?xml version="1.0" encoding="utf-8"?>
<ds:datastoreItem xmlns:ds="http://schemas.openxmlformats.org/officeDocument/2006/customXml" ds:itemID="{9FE06FF3-C295-47A8-8730-CD6E58605B9C}"/>
</file>

<file path=customXml/itemProps3.xml><?xml version="1.0" encoding="utf-8"?>
<ds:datastoreItem xmlns:ds="http://schemas.openxmlformats.org/officeDocument/2006/customXml" ds:itemID="{83FA399F-D15C-499B-B907-1CB2916D6AD7}"/>
</file>

<file path=docProps/app.xml><?xml version="1.0" encoding="utf-8"?>
<Properties xmlns="http://schemas.openxmlformats.org/officeDocument/2006/extended-properties" xmlns:vt="http://schemas.openxmlformats.org/officeDocument/2006/docPropsVTypes">
  <Template/>
  <TotalTime>7558</TotalTime>
  <Words>3783</Words>
  <Application>Microsoft Office PowerPoint</Application>
  <PresentationFormat>On-screen Show (4:3)</PresentationFormat>
  <Paragraphs>559</Paragraphs>
  <Slides>58</Slides>
  <Notes>0</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1_Blank Presentation</vt:lpstr>
      <vt:lpstr>PowerPoint Presentation</vt:lpstr>
      <vt:lpstr>PowerPoint Presentation</vt:lpstr>
      <vt:lpstr>PowerPoint Presentation</vt:lpstr>
      <vt:lpstr>PowerPoint Presentation</vt:lpstr>
      <vt:lpstr>PowerPoint Presentation</vt:lpstr>
      <vt:lpstr>PowerPoint Presentation</vt:lpstr>
      <vt:lpstr>What we do &amp; how do we do it  | Why we are here?</vt:lpstr>
      <vt:lpstr>What we do &amp; how do we do it | For whom we provide design solutions?</vt:lpstr>
      <vt:lpstr>PowerPoint Presentation</vt:lpstr>
      <vt:lpstr>Our philosophy | Our motto</vt:lpstr>
      <vt:lpstr>Our philosophy | Our belief</vt:lpstr>
      <vt:lpstr>Our philosophy</vt:lpstr>
      <vt:lpstr>Our philosophy | What we offer?</vt:lpstr>
      <vt:lpstr>Our philosophy | What do we think about ourselves?</vt:lpstr>
      <vt:lpstr>PowerPoint Presentation</vt:lpstr>
      <vt:lpstr>Our design process</vt:lpstr>
      <vt:lpstr>PowerPoint Presentation</vt:lpstr>
      <vt:lpstr>What is Visual Design</vt:lpstr>
      <vt:lpstr>What is Visual Design</vt:lpstr>
      <vt:lpstr>What is Visual Design| Visual Design Process</vt:lpstr>
      <vt:lpstr>What is Visual Design| Why Process</vt:lpstr>
      <vt:lpstr>What is Visual Design| Offerings/ Opportunities</vt:lpstr>
      <vt:lpstr>PowerPoint Presentation</vt:lpstr>
      <vt:lpstr>Life Beyond Designing</vt:lpstr>
      <vt:lpstr>Our design process | Challenges &amp; Opportunities</vt:lpstr>
      <vt:lpstr>Life Beyond Designing</vt:lpstr>
      <vt:lpstr>Life Beyond Designing</vt:lpstr>
      <vt:lpstr>Life Beyond Designing</vt:lpstr>
      <vt:lpstr>Life Beyond Designing</vt:lpstr>
      <vt:lpstr>Life Beyond Designing</vt:lpstr>
      <vt:lpstr>Life Beyond Designing</vt:lpstr>
      <vt:lpstr>Life Beyond Designing</vt:lpstr>
      <vt:lpstr>Useful Contact No.s</vt:lpstr>
      <vt:lpstr>PowerPoint Presentation</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Our Recent Works</vt:lpstr>
      <vt:lpstr>Coming together is a beginning. Keeping together is progress. Working together is success.                                                 -Henry Ford</vt:lpstr>
    </vt:vector>
  </TitlesOfParts>
  <Company>뿿배᠜��뿿촄</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Randall Hensley</dc:creator>
  <cp:lastModifiedBy>Anirban</cp:lastModifiedBy>
  <cp:revision>814</cp:revision>
  <cp:lastPrinted>2012-08-23T14:26:39Z</cp:lastPrinted>
  <dcterms:created xsi:type="dcterms:W3CDTF">2010-09-13T14:16:27Z</dcterms:created>
  <dcterms:modified xsi:type="dcterms:W3CDTF">2012-08-31T12:29:00Z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ingExpirationDate">
    <vt:lpwstr/>
  </property>
  <property fmtid="{D5CDD505-2E9C-101B-9397-08002B2CF9AE}" pid="3" name="PublishingStartDate">
    <vt:lpwstr/>
  </property>
  <property fmtid="{D5CDD505-2E9C-101B-9397-08002B2CF9AE}" pid="4" name="ContentTypeId">
    <vt:lpwstr>0x010100D0F31BC6725678499B873552DB2E17F4</vt:lpwstr>
  </property>
</Properties>
</file>